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42" r:id="rId3"/>
    <p:sldId id="265" r:id="rId4"/>
    <p:sldId id="257" r:id="rId5"/>
    <p:sldId id="346" r:id="rId6"/>
    <p:sldId id="345" r:id="rId7"/>
    <p:sldId id="343" r:id="rId8"/>
    <p:sldId id="336" r:id="rId9"/>
    <p:sldId id="340" r:id="rId10"/>
    <p:sldId id="347" r:id="rId11"/>
    <p:sldId id="260" r:id="rId12"/>
    <p:sldId id="339" r:id="rId13"/>
    <p:sldId id="268" r:id="rId14"/>
    <p:sldId id="261" r:id="rId15"/>
    <p:sldId id="283" r:id="rId16"/>
    <p:sldId id="348" r:id="rId17"/>
    <p:sldId id="274" r:id="rId18"/>
    <p:sldId id="276" r:id="rId19"/>
    <p:sldId id="267" r:id="rId20"/>
    <p:sldId id="266" r:id="rId21"/>
    <p:sldId id="262" r:id="rId22"/>
    <p:sldId id="338" r:id="rId23"/>
    <p:sldId id="279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765"/>
    <a:srgbClr val="1D76B3"/>
    <a:srgbClr val="008100"/>
    <a:srgbClr val="FFFFFF"/>
    <a:srgbClr val="515B5C"/>
    <a:srgbClr val="056BFA"/>
    <a:srgbClr val="CCECFF"/>
    <a:srgbClr val="5577C1"/>
    <a:srgbClr val="B8C2E1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05" autoAdjust="0"/>
  </p:normalViewPr>
  <p:slideViewPr>
    <p:cSldViewPr snapToGrid="0">
      <p:cViewPr varScale="1">
        <p:scale>
          <a:sx n="69" d="100"/>
          <a:sy n="69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יובל גבאי" userId="eef0e6f4-53cd-4b50-a6b4-5b6e28795071" providerId="ADAL" clId="{D5E6650F-273D-4987-95D4-87F2F99F17DD}"/>
    <pc:docChg chg="modSld">
      <pc:chgData name="יובל גבאי" userId="eef0e6f4-53cd-4b50-a6b4-5b6e28795071" providerId="ADAL" clId="{D5E6650F-273D-4987-95D4-87F2F99F17DD}" dt="2024-05-25T19:10:57.865" v="4" actId="6549"/>
      <pc:docMkLst>
        <pc:docMk/>
      </pc:docMkLst>
      <pc:sldChg chg="modNotesTx">
        <pc:chgData name="יובל גבאי" userId="eef0e6f4-53cd-4b50-a6b4-5b6e28795071" providerId="ADAL" clId="{D5E6650F-273D-4987-95D4-87F2F99F17DD}" dt="2024-05-25T19:10:54.625" v="3" actId="6549"/>
        <pc:sldMkLst>
          <pc:docMk/>
          <pc:sldMk cId="2708420546" sldId="262"/>
        </pc:sldMkLst>
      </pc:sldChg>
      <pc:sldChg chg="modNotesTx">
        <pc:chgData name="יובל גבאי" userId="eef0e6f4-53cd-4b50-a6b4-5b6e28795071" providerId="ADAL" clId="{D5E6650F-273D-4987-95D4-87F2F99F17DD}" dt="2024-05-25T19:10:57.865" v="4" actId="6549"/>
        <pc:sldMkLst>
          <pc:docMk/>
          <pc:sldMk cId="1232495058" sldId="338"/>
        </pc:sldMkLst>
      </pc:sldChg>
      <pc:sldChg chg="modNotesTx">
        <pc:chgData name="יובל גבאי" userId="eef0e6f4-53cd-4b50-a6b4-5b6e28795071" providerId="ADAL" clId="{D5E6650F-273D-4987-95D4-87F2F99F17DD}" dt="2024-05-25T19:10:47.220" v="2" actId="6549"/>
        <pc:sldMkLst>
          <pc:docMk/>
          <pc:sldMk cId="3050926315" sldId="339"/>
        </pc:sldMkLst>
      </pc:sldChg>
      <pc:sldChg chg="modNotesTx">
        <pc:chgData name="יובל גבאי" userId="eef0e6f4-53cd-4b50-a6b4-5b6e28795071" providerId="ADAL" clId="{D5E6650F-273D-4987-95D4-87F2F99F17DD}" dt="2024-05-25T19:10:39.590" v="1" actId="6549"/>
        <pc:sldMkLst>
          <pc:docMk/>
          <pc:sldMk cId="2376257130" sldId="343"/>
        </pc:sldMkLst>
      </pc:sldChg>
      <pc:sldChg chg="modNotesTx">
        <pc:chgData name="יובל גבאי" userId="eef0e6f4-53cd-4b50-a6b4-5b6e28795071" providerId="ADAL" clId="{D5E6650F-273D-4987-95D4-87F2F99F17DD}" dt="2024-05-25T19:10:35.907" v="0" actId="6549"/>
        <pc:sldMkLst>
          <pc:docMk/>
          <pc:sldMk cId="1455787858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043C39-928F-4353-B5BF-A98EE3B063D9}" type="doc">
      <dgm:prSet loTypeId="urn:microsoft.com/office/officeart/2005/8/layout/cycle3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13D62EC-ED8C-4C27-AF9F-BFC4410BBCE8}">
      <dgm:prSet phldrT="[Text]" custT="1"/>
      <dgm:spPr/>
      <dgm:t>
        <a:bodyPr/>
        <a:lstStyle/>
        <a:p>
          <a:r>
            <a:rPr lang="en-US" sz="1500" b="1"/>
            <a:t>Fitness Evaluation</a:t>
          </a:r>
        </a:p>
      </dgm:t>
    </dgm:pt>
    <dgm:pt modelId="{4E97738F-1446-439B-A6CB-69425F01B20B}" type="parTrans" cxnId="{2514F304-50E0-425F-B2BD-DDAD7B3BFC44}">
      <dgm:prSet/>
      <dgm:spPr/>
      <dgm:t>
        <a:bodyPr/>
        <a:lstStyle/>
        <a:p>
          <a:endParaRPr lang="en-US" b="1"/>
        </a:p>
      </dgm:t>
    </dgm:pt>
    <dgm:pt modelId="{EEE1F1F8-150E-471B-9D72-0C53220065C3}" type="sibTrans" cxnId="{2514F304-50E0-425F-B2BD-DDAD7B3BFC44}">
      <dgm:prSet/>
      <dgm:spPr/>
      <dgm:t>
        <a:bodyPr/>
        <a:lstStyle/>
        <a:p>
          <a:endParaRPr lang="en-US" b="1"/>
        </a:p>
      </dgm:t>
    </dgm:pt>
    <dgm:pt modelId="{CA3F938D-694B-4537-AD9C-F53EB3851768}">
      <dgm:prSet phldrT="[Text]" custT="1"/>
      <dgm:spPr/>
      <dgm:t>
        <a:bodyPr lIns="0" rIns="0"/>
        <a:lstStyle/>
        <a:p>
          <a:pPr>
            <a:spcAft>
              <a:spcPts val="0"/>
            </a:spcAft>
          </a:pPr>
          <a:endParaRPr lang="en-US" sz="1400" b="1"/>
        </a:p>
      </dgm:t>
    </dgm:pt>
    <dgm:pt modelId="{9C673398-3F4F-4BD6-AB38-E3297BCBED6C}" type="parTrans" cxnId="{AC446A14-BC6B-48A0-9627-28500D29D42F}">
      <dgm:prSet/>
      <dgm:spPr/>
      <dgm:t>
        <a:bodyPr/>
        <a:lstStyle/>
        <a:p>
          <a:endParaRPr lang="en-US" b="1"/>
        </a:p>
      </dgm:t>
    </dgm:pt>
    <dgm:pt modelId="{CC1FEB2C-2AB3-4BDD-9919-4E31AD28D19E}" type="sibTrans" cxnId="{AC446A14-BC6B-48A0-9627-28500D29D42F}">
      <dgm:prSet/>
      <dgm:spPr/>
      <dgm:t>
        <a:bodyPr/>
        <a:lstStyle/>
        <a:p>
          <a:endParaRPr lang="en-US" b="1"/>
        </a:p>
      </dgm:t>
    </dgm:pt>
    <dgm:pt modelId="{FF447D1F-E69C-4256-8708-CB82492000A6}">
      <dgm:prSet phldrT="[Text]" custT="1"/>
      <dgm:spPr/>
      <dgm:t>
        <a:bodyPr/>
        <a:lstStyle/>
        <a:p>
          <a:r>
            <a:rPr lang="en-US" sz="1500" b="1"/>
            <a:t>Parent Selection</a:t>
          </a:r>
        </a:p>
      </dgm:t>
    </dgm:pt>
    <dgm:pt modelId="{F15D910E-3156-4E3D-BF35-6AF9DA78AABC}" type="parTrans" cxnId="{E46CE8D7-92A3-48A2-897A-D4F067477175}">
      <dgm:prSet/>
      <dgm:spPr/>
      <dgm:t>
        <a:bodyPr/>
        <a:lstStyle/>
        <a:p>
          <a:endParaRPr lang="en-US" b="1"/>
        </a:p>
      </dgm:t>
    </dgm:pt>
    <dgm:pt modelId="{EAB398AE-A521-4B9C-ABF1-65A1A406ECEE}" type="sibTrans" cxnId="{E46CE8D7-92A3-48A2-897A-D4F067477175}">
      <dgm:prSet/>
      <dgm:spPr/>
      <dgm:t>
        <a:bodyPr/>
        <a:lstStyle/>
        <a:p>
          <a:endParaRPr lang="en-US" b="1"/>
        </a:p>
      </dgm:t>
    </dgm:pt>
    <dgm:pt modelId="{05028EFB-A4F9-41F6-BC95-827D10D6AB58}">
      <dgm:prSet phldrT="[Text]" custT="1"/>
      <dgm:spPr/>
      <dgm:t>
        <a:bodyPr/>
        <a:lstStyle/>
        <a:p>
          <a:r>
            <a:rPr lang="en-US" sz="1500" b="1"/>
            <a:t>Crossover function</a:t>
          </a:r>
        </a:p>
      </dgm:t>
    </dgm:pt>
    <dgm:pt modelId="{A674C3A4-6200-41DC-AFC8-50C23742979D}" type="parTrans" cxnId="{08B7D30C-AC16-4C85-AEB1-44CD391D4A54}">
      <dgm:prSet/>
      <dgm:spPr/>
      <dgm:t>
        <a:bodyPr/>
        <a:lstStyle/>
        <a:p>
          <a:endParaRPr lang="en-US" b="1"/>
        </a:p>
      </dgm:t>
    </dgm:pt>
    <dgm:pt modelId="{66619F5F-C2C0-4FD2-903F-866B5FA573A2}" type="sibTrans" cxnId="{08B7D30C-AC16-4C85-AEB1-44CD391D4A54}">
      <dgm:prSet/>
      <dgm:spPr/>
      <dgm:t>
        <a:bodyPr/>
        <a:lstStyle/>
        <a:p>
          <a:endParaRPr lang="en-US" b="1"/>
        </a:p>
      </dgm:t>
    </dgm:pt>
    <dgm:pt modelId="{5BE210BB-27A0-4F9D-BE46-968922AAC262}">
      <dgm:prSet phldrT="[Text]" custT="1"/>
      <dgm:spPr/>
      <dgm:t>
        <a:bodyPr/>
        <a:lstStyle/>
        <a:p>
          <a:r>
            <a:rPr lang="en-US" sz="1500" b="1"/>
            <a:t>Mutation function</a:t>
          </a:r>
        </a:p>
      </dgm:t>
    </dgm:pt>
    <dgm:pt modelId="{48CE8A7F-2D8E-4742-A239-553B3CB2C090}" type="parTrans" cxnId="{71C7B982-00E7-4E76-9ECC-C0C19BB5AAD2}">
      <dgm:prSet/>
      <dgm:spPr/>
      <dgm:t>
        <a:bodyPr/>
        <a:lstStyle/>
        <a:p>
          <a:endParaRPr lang="en-US" b="1"/>
        </a:p>
      </dgm:t>
    </dgm:pt>
    <dgm:pt modelId="{888E3047-EC9F-4108-9895-AE387074A23E}" type="sibTrans" cxnId="{71C7B982-00E7-4E76-9ECC-C0C19BB5AAD2}">
      <dgm:prSet/>
      <dgm:spPr/>
      <dgm:t>
        <a:bodyPr/>
        <a:lstStyle/>
        <a:p>
          <a:endParaRPr lang="en-US" b="1"/>
        </a:p>
      </dgm:t>
    </dgm:pt>
    <dgm:pt modelId="{257B6D69-7F03-40BE-B3ED-44276A5373E7}" type="pres">
      <dgm:prSet presAssocID="{CA043C39-928F-4353-B5BF-A98EE3B063D9}" presName="Name0" presStyleCnt="0">
        <dgm:presLayoutVars>
          <dgm:dir/>
          <dgm:resizeHandles val="exact"/>
        </dgm:presLayoutVars>
      </dgm:prSet>
      <dgm:spPr/>
    </dgm:pt>
    <dgm:pt modelId="{16FC26AB-0CBA-4B2C-922C-B69C69A751EB}" type="pres">
      <dgm:prSet presAssocID="{CA043C39-928F-4353-B5BF-A98EE3B063D9}" presName="cycle" presStyleCnt="0"/>
      <dgm:spPr/>
    </dgm:pt>
    <dgm:pt modelId="{BB7DA35E-CEFD-4F08-B6D6-108458B95169}" type="pres">
      <dgm:prSet presAssocID="{F13D62EC-ED8C-4C27-AF9F-BFC4410BBCE8}" presName="nodeFirstNode" presStyleLbl="node1" presStyleIdx="0" presStyleCnt="5" custScaleX="122503" custScaleY="95756">
        <dgm:presLayoutVars>
          <dgm:bulletEnabled val="1"/>
        </dgm:presLayoutVars>
      </dgm:prSet>
      <dgm:spPr/>
    </dgm:pt>
    <dgm:pt modelId="{36478B51-F2D3-4A91-815A-1F2A6A5CC5B9}" type="pres">
      <dgm:prSet presAssocID="{EEE1F1F8-150E-471B-9D72-0C53220065C3}" presName="sibTransFirstNode" presStyleLbl="bgShp" presStyleIdx="0" presStyleCnt="1"/>
      <dgm:spPr/>
    </dgm:pt>
    <dgm:pt modelId="{718EB698-4675-4DF5-9031-83E3B507BF7E}" type="pres">
      <dgm:prSet presAssocID="{CA3F938D-694B-4537-AD9C-F53EB3851768}" presName="nodeFollowingNodes" presStyleLbl="node1" presStyleIdx="1" presStyleCnt="5" custScaleX="140665" custScaleY="137492" custRadScaleRad="85409" custRadScaleInc="-5352">
        <dgm:presLayoutVars>
          <dgm:bulletEnabled val="1"/>
        </dgm:presLayoutVars>
      </dgm:prSet>
      <dgm:spPr>
        <a:prstGeom prst="flowChartDecision">
          <a:avLst/>
        </a:prstGeom>
      </dgm:spPr>
    </dgm:pt>
    <dgm:pt modelId="{5A518071-20B8-47CF-BF96-A53D2AB98D81}" type="pres">
      <dgm:prSet presAssocID="{FF447D1F-E69C-4256-8708-CB82492000A6}" presName="nodeFollowingNodes" presStyleLbl="node1" presStyleIdx="2" presStyleCnt="5" custScaleX="122503" custScaleY="95756" custRadScaleRad="98310" custRadScaleInc="-16103">
        <dgm:presLayoutVars>
          <dgm:bulletEnabled val="1"/>
        </dgm:presLayoutVars>
      </dgm:prSet>
      <dgm:spPr/>
    </dgm:pt>
    <dgm:pt modelId="{F9FA8ED4-32BE-4F91-9975-184CFE0A7004}" type="pres">
      <dgm:prSet presAssocID="{05028EFB-A4F9-41F6-BC95-827D10D6AB58}" presName="nodeFollowingNodes" presStyleLbl="node1" presStyleIdx="3" presStyleCnt="5" custScaleX="122503" custScaleY="95756" custRadScaleRad="95806" custRadScaleInc="13632">
        <dgm:presLayoutVars>
          <dgm:bulletEnabled val="1"/>
        </dgm:presLayoutVars>
      </dgm:prSet>
      <dgm:spPr/>
    </dgm:pt>
    <dgm:pt modelId="{614F1761-D6F5-4EF6-9008-BA231405E186}" type="pres">
      <dgm:prSet presAssocID="{5BE210BB-27A0-4F9D-BE46-968922AAC262}" presName="nodeFollowingNodes" presStyleLbl="node1" presStyleIdx="4" presStyleCnt="5" custScaleX="122503" custScaleY="95756">
        <dgm:presLayoutVars>
          <dgm:bulletEnabled val="1"/>
        </dgm:presLayoutVars>
      </dgm:prSet>
      <dgm:spPr/>
    </dgm:pt>
  </dgm:ptLst>
  <dgm:cxnLst>
    <dgm:cxn modelId="{2514F304-50E0-425F-B2BD-DDAD7B3BFC44}" srcId="{CA043C39-928F-4353-B5BF-A98EE3B063D9}" destId="{F13D62EC-ED8C-4C27-AF9F-BFC4410BBCE8}" srcOrd="0" destOrd="0" parTransId="{4E97738F-1446-439B-A6CB-69425F01B20B}" sibTransId="{EEE1F1F8-150E-471B-9D72-0C53220065C3}"/>
    <dgm:cxn modelId="{08B7D30C-AC16-4C85-AEB1-44CD391D4A54}" srcId="{CA043C39-928F-4353-B5BF-A98EE3B063D9}" destId="{05028EFB-A4F9-41F6-BC95-827D10D6AB58}" srcOrd="3" destOrd="0" parTransId="{A674C3A4-6200-41DC-AFC8-50C23742979D}" sibTransId="{66619F5F-C2C0-4FD2-903F-866B5FA573A2}"/>
    <dgm:cxn modelId="{AC446A14-BC6B-48A0-9627-28500D29D42F}" srcId="{CA043C39-928F-4353-B5BF-A98EE3B063D9}" destId="{CA3F938D-694B-4537-AD9C-F53EB3851768}" srcOrd="1" destOrd="0" parTransId="{9C673398-3F4F-4BD6-AB38-E3297BCBED6C}" sibTransId="{CC1FEB2C-2AB3-4BDD-9919-4E31AD28D19E}"/>
    <dgm:cxn modelId="{B823E23C-A728-4D99-94BF-0977E02010B9}" type="presOf" srcId="{CA043C39-928F-4353-B5BF-A98EE3B063D9}" destId="{257B6D69-7F03-40BE-B3ED-44276A5373E7}" srcOrd="0" destOrd="0" presId="urn:microsoft.com/office/officeart/2005/8/layout/cycle3"/>
    <dgm:cxn modelId="{AB65913F-F284-477A-97CC-389423D46C32}" type="presOf" srcId="{05028EFB-A4F9-41F6-BC95-827D10D6AB58}" destId="{F9FA8ED4-32BE-4F91-9975-184CFE0A7004}" srcOrd="0" destOrd="0" presId="urn:microsoft.com/office/officeart/2005/8/layout/cycle3"/>
    <dgm:cxn modelId="{71C7B982-00E7-4E76-9ECC-C0C19BB5AAD2}" srcId="{CA043C39-928F-4353-B5BF-A98EE3B063D9}" destId="{5BE210BB-27A0-4F9D-BE46-968922AAC262}" srcOrd="4" destOrd="0" parTransId="{48CE8A7F-2D8E-4742-A239-553B3CB2C090}" sibTransId="{888E3047-EC9F-4108-9895-AE387074A23E}"/>
    <dgm:cxn modelId="{97F86096-0210-4600-AA04-6E81539B9CAA}" type="presOf" srcId="{CA3F938D-694B-4537-AD9C-F53EB3851768}" destId="{718EB698-4675-4DF5-9031-83E3B507BF7E}" srcOrd="0" destOrd="0" presId="urn:microsoft.com/office/officeart/2005/8/layout/cycle3"/>
    <dgm:cxn modelId="{87E40A9E-DFFF-416F-9CB0-BBB4D3DF3DC4}" type="presOf" srcId="{F13D62EC-ED8C-4C27-AF9F-BFC4410BBCE8}" destId="{BB7DA35E-CEFD-4F08-B6D6-108458B95169}" srcOrd="0" destOrd="0" presId="urn:microsoft.com/office/officeart/2005/8/layout/cycle3"/>
    <dgm:cxn modelId="{84CA3EAE-02FF-44C9-A552-F58F49B04EE9}" type="presOf" srcId="{EEE1F1F8-150E-471B-9D72-0C53220065C3}" destId="{36478B51-F2D3-4A91-815A-1F2A6A5CC5B9}" srcOrd="0" destOrd="0" presId="urn:microsoft.com/office/officeart/2005/8/layout/cycle3"/>
    <dgm:cxn modelId="{CB197DC9-37DD-444D-8450-720F1623B075}" type="presOf" srcId="{5BE210BB-27A0-4F9D-BE46-968922AAC262}" destId="{614F1761-D6F5-4EF6-9008-BA231405E186}" srcOrd="0" destOrd="0" presId="urn:microsoft.com/office/officeart/2005/8/layout/cycle3"/>
    <dgm:cxn modelId="{E46CE8D7-92A3-48A2-897A-D4F067477175}" srcId="{CA043C39-928F-4353-B5BF-A98EE3B063D9}" destId="{FF447D1F-E69C-4256-8708-CB82492000A6}" srcOrd="2" destOrd="0" parTransId="{F15D910E-3156-4E3D-BF35-6AF9DA78AABC}" sibTransId="{EAB398AE-A521-4B9C-ABF1-65A1A406ECEE}"/>
    <dgm:cxn modelId="{48FED6D8-19F0-4FA2-8BFF-B55ED92C5EEF}" type="presOf" srcId="{FF447D1F-E69C-4256-8708-CB82492000A6}" destId="{5A518071-20B8-47CF-BF96-A53D2AB98D81}" srcOrd="0" destOrd="0" presId="urn:microsoft.com/office/officeart/2005/8/layout/cycle3"/>
    <dgm:cxn modelId="{A07AE2C8-BBEB-41B0-85C0-41E00075452E}" type="presParOf" srcId="{257B6D69-7F03-40BE-B3ED-44276A5373E7}" destId="{16FC26AB-0CBA-4B2C-922C-B69C69A751EB}" srcOrd="0" destOrd="0" presId="urn:microsoft.com/office/officeart/2005/8/layout/cycle3"/>
    <dgm:cxn modelId="{CCF7F7B1-DD4B-42EF-A8A0-F3C8A81962E0}" type="presParOf" srcId="{16FC26AB-0CBA-4B2C-922C-B69C69A751EB}" destId="{BB7DA35E-CEFD-4F08-B6D6-108458B95169}" srcOrd="0" destOrd="0" presId="urn:microsoft.com/office/officeart/2005/8/layout/cycle3"/>
    <dgm:cxn modelId="{8760B0AC-0FC9-4414-8891-0BFB9792D84E}" type="presParOf" srcId="{16FC26AB-0CBA-4B2C-922C-B69C69A751EB}" destId="{36478B51-F2D3-4A91-815A-1F2A6A5CC5B9}" srcOrd="1" destOrd="0" presId="urn:microsoft.com/office/officeart/2005/8/layout/cycle3"/>
    <dgm:cxn modelId="{EB949C3F-D874-492E-8E0B-6B139142B5F1}" type="presParOf" srcId="{16FC26AB-0CBA-4B2C-922C-B69C69A751EB}" destId="{718EB698-4675-4DF5-9031-83E3B507BF7E}" srcOrd="2" destOrd="0" presId="urn:microsoft.com/office/officeart/2005/8/layout/cycle3"/>
    <dgm:cxn modelId="{63834D53-8017-4D62-B895-D75D0C18A8D8}" type="presParOf" srcId="{16FC26AB-0CBA-4B2C-922C-B69C69A751EB}" destId="{5A518071-20B8-47CF-BF96-A53D2AB98D81}" srcOrd="3" destOrd="0" presId="urn:microsoft.com/office/officeart/2005/8/layout/cycle3"/>
    <dgm:cxn modelId="{B5A32EF0-C478-498F-AA14-4654BC19B4DE}" type="presParOf" srcId="{16FC26AB-0CBA-4B2C-922C-B69C69A751EB}" destId="{F9FA8ED4-32BE-4F91-9975-184CFE0A7004}" srcOrd="4" destOrd="0" presId="urn:microsoft.com/office/officeart/2005/8/layout/cycle3"/>
    <dgm:cxn modelId="{372BAF28-E4F8-44BB-9B45-B46FF5258D89}" type="presParOf" srcId="{16FC26AB-0CBA-4B2C-922C-B69C69A751EB}" destId="{614F1761-D6F5-4EF6-9008-BA231405E18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78B51-F2D3-4A91-815A-1F2A6A5CC5B9}">
      <dsp:nvSpPr>
        <dsp:cNvPr id="0" name=""/>
        <dsp:cNvSpPr/>
      </dsp:nvSpPr>
      <dsp:spPr>
        <a:xfrm>
          <a:off x="732644" y="-85496"/>
          <a:ext cx="2279630" cy="2279630"/>
        </a:xfrm>
        <a:prstGeom prst="circularArrow">
          <a:avLst>
            <a:gd name="adj1" fmla="val 5544"/>
            <a:gd name="adj2" fmla="val 330680"/>
            <a:gd name="adj3" fmla="val 13423269"/>
            <a:gd name="adj4" fmla="val 17604534"/>
            <a:gd name="adj5" fmla="val 575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DA35E-CEFD-4F08-B6D6-108458B95169}">
      <dsp:nvSpPr>
        <dsp:cNvPr id="0" name=""/>
        <dsp:cNvSpPr/>
      </dsp:nvSpPr>
      <dsp:spPr>
        <a:xfrm>
          <a:off x="1259859" y="10619"/>
          <a:ext cx="1225201" cy="478846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Fitness Evaluation</a:t>
          </a:r>
        </a:p>
      </dsp:txBody>
      <dsp:txXfrm>
        <a:off x="1283234" y="33994"/>
        <a:ext cx="1178451" cy="432096"/>
      </dsp:txXfrm>
    </dsp:sp>
    <dsp:sp modelId="{718EB698-4675-4DF5-9031-83E3B507BF7E}">
      <dsp:nvSpPr>
        <dsp:cNvPr id="0" name=""/>
        <dsp:cNvSpPr/>
      </dsp:nvSpPr>
      <dsp:spPr>
        <a:xfrm>
          <a:off x="1943068" y="577987"/>
          <a:ext cx="1406846" cy="687556"/>
        </a:xfrm>
        <a:prstGeom prst="flowChartDecisi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US" sz="1400" b="1" kern="1200"/>
        </a:p>
      </dsp:txBody>
      <dsp:txXfrm>
        <a:off x="2294780" y="749876"/>
        <a:ext cx="703423" cy="343778"/>
      </dsp:txXfrm>
    </dsp:sp>
    <dsp:sp modelId="{5A518071-20B8-47CF-BF96-A53D2AB98D81}">
      <dsp:nvSpPr>
        <dsp:cNvPr id="0" name=""/>
        <dsp:cNvSpPr/>
      </dsp:nvSpPr>
      <dsp:spPr>
        <a:xfrm>
          <a:off x="1943397" y="1650671"/>
          <a:ext cx="1225201" cy="478846"/>
        </a:xfrm>
        <a:prstGeom prst="roundRect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Parent Selection</a:t>
          </a:r>
        </a:p>
      </dsp:txBody>
      <dsp:txXfrm>
        <a:off x="1966772" y="1674046"/>
        <a:ext cx="1178451" cy="432096"/>
      </dsp:txXfrm>
    </dsp:sp>
    <dsp:sp modelId="{F9FA8ED4-32BE-4F91-9975-184CFE0A7004}">
      <dsp:nvSpPr>
        <dsp:cNvPr id="0" name=""/>
        <dsp:cNvSpPr/>
      </dsp:nvSpPr>
      <dsp:spPr>
        <a:xfrm>
          <a:off x="610794" y="1650675"/>
          <a:ext cx="1225201" cy="478846"/>
        </a:xfrm>
        <a:prstGeom prst="roundRect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Crossover function</a:t>
          </a:r>
        </a:p>
      </dsp:txBody>
      <dsp:txXfrm>
        <a:off x="634169" y="1674050"/>
        <a:ext cx="1178451" cy="432096"/>
      </dsp:txXfrm>
    </dsp:sp>
    <dsp:sp modelId="{614F1761-D6F5-4EF6-9008-BA231405E186}">
      <dsp:nvSpPr>
        <dsp:cNvPr id="0" name=""/>
        <dsp:cNvSpPr/>
      </dsp:nvSpPr>
      <dsp:spPr>
        <a:xfrm>
          <a:off x="335314" y="682340"/>
          <a:ext cx="1225201" cy="478846"/>
        </a:xfrm>
        <a:prstGeom prst="roundRect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Mutation function</a:t>
          </a:r>
        </a:p>
      </dsp:txBody>
      <dsp:txXfrm>
        <a:off x="358689" y="705715"/>
        <a:ext cx="1178451" cy="432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8:24:39.551"/>
    </inkml:context>
    <inkml:brush xml:id="br0">
      <inkml:brushProperty name="width" value="0.03528" units="cm"/>
      <inkml:brushProperty name="height" value="0.03528" units="cm"/>
      <inkml:brushProperty name="color" value="#E71224"/>
    </inkml:brush>
  </inkml:definitions>
  <inkml:trace contextRef="#ctx0" brushRef="#br0">4947 2373 24575,'-2'0'0,"1"0"0,0 0 0,1-1 0,-2 1 0,1-1 0,-1 1 0,1-1 0,0 1 0,0-1 0,0 1 0,-1 0 0,1-1 0,0-2 0,-14-9 0,10 7 0,-66-70 0,49 50 0,-2 0 0,-46-37 0,51 47 0,10 8 0,2 1 0,-20-12 0,-102-52 0,91 48 0,22 14 0,-1 1 0,-28-10 0,11 5 0,2 1 0,-2 2 0,-66-12 0,86 18 0,-27-9 0,9 3 0,17 5 0,1-2 0,-1 0 0,0 0 0,3-2 0,-2 2 0,0-3 0,2 1 0,0-1 0,0 0 0,-14-17 0,7 8 0,9 10 0,-9-11 0,6 5 0,1 2 0,0 0 0,-20-13 0,-45-28 0,68 49 0,1 0 0,0 0 0,0 0 0,-19-4 0,-36-6 0,32 7 0,-188-28 0,129 21 0,-12 1 0,9 0 0,54 8 0,-16-3 0,-14-2 0,-20-7 0,63 12 0,-47-13 0,45 9 0,-39-15 0,30 11 0,24 9 0,-16-7 0,20 8 0,1-2 0,-2 1 0,1-1 0,-15-10 0,-3-7 0,16 12 0,-2 1 0,0 0 0,-21-13 0,17 13 0,-10-4 0,-33-13 0,39 18 0,1-2 0,2 0 0,-1 0 0,-21-16 0,11 9 0,20 12 0,0-1 0,0 1 0,-11-10 0,-70-76 0,-2-1 0,82 82 0,-10-13 0,-6-6 0,16 18 0,-1 0 0,1 1 0,0 0 0,-2 1 0,0 1 0,-15-10 0,-17-9 0,-55-40 0,98 66 0,-56-38 0,-23-16 0,-18-27 0,63 55 0,23 19 0,1 0 0,0-1 0,-11-12 0,7 5 0,0-1 0,-1 3 0,0-1 0,-1 1 0,-28-18 0,-51-20 0,81 46 0,-1 0 0,0 1 0,-1 1 0,-31-6 0,35 8 0,-62-8 0,33 3 0,29 5 0,-1 1 0,2-3 0,-24-5 0,-114-49 0,42 24 0,99 31 0,3 0 0,-3-1 0,2 0 0,-14-7 0,7 2 0,-36-25 0,29 17 0,14 12 0,-1 0 0,1 1 0,-12-7 0,-14-8 0,20 13 0,1 0 0,0-1 0,-18-4 0,27 10 0,0-1 0,-1 2 0,1 0 0,-1-1 0,1 1 0,1-1 0,-2 1 0,1 0 0,-2 0 0,2 1 0,0-1 0,0 1 0,-1-1 0,1 0 0,0 2 0,0-1 0,0 1 0,-5 0 0,-5 7 0,-1 0 0,1 0 0,-20 20 0,27-24 0,-1 0 0,-11 7 0,-10 6 0,12-4-682,-31 19-1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18:24:55.793"/>
    </inkml:context>
    <inkml:brush xml:id="br0">
      <inkml:brushProperty name="width" value="0.02646" units="cm"/>
      <inkml:brushProperty name="height" value="0.02646" units="cm"/>
      <inkml:brushProperty name="color" value="#E71224"/>
    </inkml:brush>
  </inkml:definitions>
  <inkml:trace contextRef="#ctx0" brushRef="#br0">6377 0 24575,'0'3'0,"-1"2"0,1-2 0,-1 1 0,0-1 0,0 1 0,0-1 0,-1 1 0,-2 4 0,-19 25 0,21-29 0,-10 10 0,1 0 0,-1-2 0,-17 13 0,21-17 0,4-6 0,0 3 0,0-3 0,0 0 0,0 1 0,-1-1 0,1 0 0,-10 3 0,-2 0 0,-18 2 0,20-4 0,-24 7 0,-9 10 0,37-15 0,0-1 0,0 0 0,0 0 0,-1-1 0,1 0 0,-2 0 0,-18 1 0,-113-4 0,61-1 0,46 1 0,-79-1 0,90-1 0,2-1 0,-43-8 0,51 8 0,-2 0 0,1 2 0,0-1 0,-19 1 0,-15 1 0,38-2 0,2 0 0,-1 1 0,-21-10 0,-7 1 0,-50-16 0,-1 10 0,59 10 0,21 3 0,-1 2 0,-11-2 0,10 3 0,2 0 0,-3 0 0,3 2 0,-1-1 0,-13 4 0,10-2 0,9-2 0,0 0 0,1-1 0,-1 2 0,0 0 0,0-1 0,1 1 0,-6 2 0,-22 15 0,21-14 0,1 0 0,1 1 0,-19 13 0,21-13 0,0-1 0,-1 0 0,1-1 0,-2 0 0,-8 5 0,-45 14 0,50-19 0,3-1 0,0-1 0,1 0 0,-2 0 0,-14 0 0,-39-2 0,36 0 0,19 0 0,0-1 0,-1 0 0,2 0 0,-1-2 0,-11-2 0,-37-16 0,51 20 0,0-2 0,-1 2 0,1 0 0,0-1 0,-1 1 0,-9 0 0,-36 1 0,26 0 0,14 2 0,-1 0 0,1-1 0,0 2 0,-1-1 0,-13 6 0,1 1 0,14-7 0,-38 11 0,-48 12 0,78-20 0,-18 6 0,20-5 0,-2-1 0,1 0 0,-1-2 0,1 1 0,-29 0 0,-28 3 0,49-4 0,-25 1 0,48-4 0,-13 0 0,-1 0 0,-21-4 0,32 4 0,0-2 0,0 0 0,0 1 0,0 0 0,1-2 0,-1 2 0,1-2 0,-1 1 0,1-1 0,0 1 0,-6-5 0,-1-3 0,1-2 0,-12-13 0,12 14 0,1-1 0,-17-13 0,16 16 0,1 2 0,0-1 0,-10-5 0,15 11 0,0 0 0,1 0 0,-1 0 0,0 1 0,-1 0 0,1 0 0,0-1 0,-9 0 0,-11 1 0,-35 2 0,22 0 0,26 0 0,-1 0 0,3 1 0,-1 0 0,-1 0 0,-17 7 0,5-2 0,9-2 0,4-2 0,0 0 0,1-1 0,-18 3 0,23-5 0,2 1 0,-1-1 0,1 0 0,-1-1 0,0 1 0,1-1 0,-1 1 0,0-1 0,0 1 0,1-1 0,0-1 0,-1 2 0,1-2 0,0 2 0,-1-2 0,1 1 0,-1 0 0,2-1 0,-3-1 0,-3-4 0,1 0 0,1 1 0,0-1 0,0-1 0,0 1 0,-7-17 0,9 17 0,0-2 0,-2 2 0,-9-14 0,12 19 0,0 0 0,1 0 0,-2-1 0,1 2 0,0-1 0,0 0 0,-1 1 0,1 0 0,-1-1 0,1 1 0,-1 0 0,0 0 0,1 0 0,-1-1 0,1 2 0,-8-1 0,-13-1 0,-42 4 0,19-2 0,29 1 0,1 1 0,-1 1 0,0 0 0,-1 1 0,2 0 0,0 1 0,-21 10 0,27-11 0,4-2 0,2 1 0,-2-2 0,1 1 0,-1 0 0,1-1 0,-8 2 0,-39 6 0,31-5 0,-29 8 0,36-8 0,-1 0 0,0-1 0,-24 1 0,15-2 0,1 1 0,-44 10 0,35-7 0,23-5 0,-1 1 0,1 1 0,-1-2 0,-16 9 0,-23 10 0,32-15 0,-20 11 0,24-10 0,-25 8 0,24-9 0,-25 11 0,26-10 0,-27 8 0,27-10 0,-25 12 0,-19 8 0,36-15 0,-29 16 0,-22 9 0,51-25 0,0 0 0,-19 14 0,31-18 0,-1 0 0,1-1 0,-11 4 0,-10 4 0,-95 41 0,81-36 0,29-11 0,-22 9 0,-20 8 0,42-17 0,3-1 0,-21 12 0,-8 5 0,23-14 0,-21 13 0,-14 8 0,-13 3 0,-5 4 0,12-5 0,-18 9 0,23-11 0,38-20 0,10-5 0,-1-1 0,-10 5 0,7-4 0,0 0 0,-12 8 0,15-8 0,-2 1 0,0-1 0,-10 3 0,8-2 0,1-1 0,-16 10 0,-9 2 0,-36 19 0,45-21 0,5-4 0,5-1 0,-23 9 0,5-4 0,-52 30 0,7-4 14,46-24-1393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30A5E-DF5D-47E9-BD28-07FA8C1C6B55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1D05E-4384-4AEE-BDD6-E656485DF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0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18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1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47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5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4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8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5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541AA-D7F3-4838-BCEC-FBAD5741A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7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541AA-D7F3-4838-BCEC-FBAD5741A3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080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6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1D05E-4384-4AEE-BDD6-E656485DF1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85F5-D7C9-BD13-CA52-E655D95B7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FEF0-B507-9566-190E-888CE5AEA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CB9C1-295B-5DE6-26BE-45758FEC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32BDE-1E93-3CF0-BB88-F0EF11F0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DE96-F0DA-31D0-E187-79755A50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9BE1-2C85-7ACB-BE3B-CA890B6B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F90CE-3DC5-4F1A-DCFA-89410FE9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C198B-6697-4E79-1729-4B7643C0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D9F8-99D3-EB34-BBFA-C40E1A55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A278E-C594-BF17-0348-4A8B5EE8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2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47E95-47EB-3EE3-1751-5F177AED9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1C8C6-1218-6C21-91C8-DCEA23D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090E-D505-DA4D-839D-E6C1A4E4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24B5B-64D3-06D1-8656-428A9C50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A26E-51E1-61F4-0967-9944F003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9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13A1-D563-875C-ABF8-D16C482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7D8-34E7-D7DF-A883-ABF9C45E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7A7A2-9675-5B66-6AAD-5124574F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34937-ACC5-BF12-0A77-FAB47FA7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1D0B7-68F3-54B5-CCC0-71D10B1C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8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22B4-0890-4651-882B-37EABD5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3B59E-7548-27A5-6239-F1BBEC0D0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64442-6D24-9527-2A6C-9AB607D8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8053-9734-8ACC-8188-765FEF6F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1715-CD70-0B85-0950-8DCDA6FF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9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72E2-0CDB-F4C7-55E6-F33FF32F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90E83-ECC8-BD46-536B-22F510280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33FCF-04FE-6D68-44FE-43116DFFA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F23E1-8607-ABEA-31E7-CB088FDB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22726-CC45-3877-C6E6-BE7B6305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CF0EB-23C8-4F39-25B9-308A14BA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5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329-2AD2-AEA4-9024-5F6A6B97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5A2-65CD-45F2-83B0-7EC2DDB0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12BD4-17CF-3040-7072-F013F30AD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A8276-1F41-E25C-6DA3-369B26F2D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52F15-DD3E-A550-917F-7141B698E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D98D5-65A3-303F-056C-ED752CB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F9DEE-4650-DA29-CF59-60BFA63E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504F6-F93A-010E-498D-D68BADB6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772C-C95E-05A6-23B8-4CF8438B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6F548-31E8-A5BA-19BA-C850B118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3C2CB-926C-3A6E-833D-429CA18E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F609B-938C-A286-04C1-42DDAB8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7609C-F7E1-AFAB-E8D2-CEF6A7B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5F230-E6AA-D5A5-8A56-5532D424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8CEF-4495-75FE-B4AC-59C2D07C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86B3-6EF4-87C1-D428-825ACB74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A91A-36F7-79B6-1966-F95A70B9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06C6A-901C-7526-9DF5-D27680FF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EFC94-5DA4-FCE3-A662-FD4EB63C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69565-9984-588C-BEF8-6C6C9B52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19618-EFCC-413D-ECBB-CC413EF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2C38-2ACA-6D9D-E1F1-8F548910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7AAA9-746A-7A22-A63C-2B0BB39AB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CB6BA-938F-3954-6D36-E4E686328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F3AA6-4C20-4AC9-78DA-C716763B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9F3D1-E9BD-5F3D-C192-7B43B9CF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B5E08-DF86-D965-E525-3C294E3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5A373-3E1B-66EC-B660-9C47B142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C8B6F-422A-3E4B-5F57-A12596D9A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F0B55-DBDC-0DAD-F849-4FB0052E2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E8575-CBF6-4D06-BFBE-E336D3E3DC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CE81-3ADD-ECA7-6495-9BEA799D0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3E68-3C80-E7AE-1DBD-D9274D0DC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268A-A004-4120-BB95-70A998E9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0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svg"/><Relationship Id="rId1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4.svg"/><Relationship Id="rId7" Type="http://schemas.openxmlformats.org/officeDocument/2006/relationships/image" Target="../media/image27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9.svg"/><Relationship Id="rId1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177C-121A-A9AA-DA1E-93C33B742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525" y="1270383"/>
            <a:ext cx="10637520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/>
              <a:t>Enhancing Electric Vehicle Routing Efficiency Through K-Means Clustering and Genetic Algorithm Optimization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2D7E59-6220-6B44-5080-194D8F7C4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525" y="3759327"/>
            <a:ext cx="9144000" cy="2592217"/>
          </a:xfrm>
        </p:spPr>
        <p:txBody>
          <a:bodyPr>
            <a:normAutofit/>
          </a:bodyPr>
          <a:lstStyle/>
          <a:p>
            <a:pPr algn="l" rtl="0">
              <a:lnSpc>
                <a:spcPct val="115000"/>
              </a:lnSpc>
              <a:spcAft>
                <a:spcPts val="800"/>
              </a:spcAft>
            </a:pPr>
            <a:r>
              <a:rPr lang="en-US" sz="2000"/>
              <a:t>Capstone Project Phase A – 61998</a:t>
            </a:r>
          </a:p>
          <a:p>
            <a:pPr algn="l"/>
            <a:r>
              <a:rPr lang="en-US" sz="2000" b="1"/>
              <a:t>24-1-R-20</a:t>
            </a:r>
            <a:endParaRPr lang="he-IL" sz="2000" b="1"/>
          </a:p>
          <a:p>
            <a:pPr algn="l"/>
            <a:r>
              <a:rPr lang="en-US" sz="2000" b="1"/>
              <a:t>Supervisor: </a:t>
            </a:r>
            <a:r>
              <a:rPr lang="en-US" sz="2000"/>
              <a:t>Miri Weiss-Cohen</a:t>
            </a:r>
            <a:endParaRPr lang="he-IL" sz="2000"/>
          </a:p>
          <a:p>
            <a:pPr algn="l"/>
            <a:r>
              <a:rPr lang="en-US" sz="2000" b="1"/>
              <a:t>Team members: </a:t>
            </a:r>
            <a:r>
              <a:rPr lang="en-US" sz="2000"/>
              <a:t>Yovel Gabay, Tal Gaon </a:t>
            </a:r>
          </a:p>
          <a:p>
            <a:pPr algn="l"/>
            <a:endParaRPr lang="en-US" sz="2000"/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90BE090B-0D1C-BBD6-2F19-350D91570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01" y="442317"/>
            <a:ext cx="3060198" cy="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5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1F02-78D9-5308-CF03-C6CCBB05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Propose solution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A8C1B-389C-EF10-5B1D-E676429F7E62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D219E18A-0866-DC22-EBC4-D09A33A3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412091-3EB7-D3EA-089C-E983613BC83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F46855-AFC3-4792-C73B-F2F043B11002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65AB235D-33A4-DE55-A621-CB4890F0ED39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9DD8E38E-6840-2992-C698-130749B9F4F3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18BD0D3F-5952-9460-B2DA-9C59AFB79E0A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>
                <a:tabLst>
                  <a:tab pos="1700213" algn="l"/>
                </a:tabLst>
              </a:pPr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72F84789-CA12-59FA-407C-C0931FC54DAB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54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903-E83C-6AB2-DED7-07540B29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F8C2B-B77B-4F16-1C97-B42F1377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331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approach involves two phases: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Partitioning Charging Stations into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Clusters </a:t>
            </a:r>
            <a:r>
              <a:rPr lang="en-US" sz="2400" dirty="0"/>
              <a:t>based on their geographical proximity.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tabLst>
                <a:tab pos="6370638" algn="l"/>
              </a:tabLst>
            </a:pPr>
            <a:r>
              <a:rPr lang="en-US" sz="2400" dirty="0"/>
              <a:t>Optimizing the Total Travel Distance using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Genetic Algorithm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77EE6-5461-D285-320A-5481118B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7" t="1185" r="24510" b="1777"/>
          <a:stretch/>
        </p:blipFill>
        <p:spPr>
          <a:xfrm>
            <a:off x="6580950" y="946178"/>
            <a:ext cx="2322790" cy="507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56C4B-515B-24B3-0675-038772124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9" t="1482" r="24294" b="2074"/>
          <a:stretch/>
        </p:blipFill>
        <p:spPr>
          <a:xfrm>
            <a:off x="9559220" y="946178"/>
            <a:ext cx="2384504" cy="50729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C6C96AB-43A9-855B-AF63-B4DEADE3AF60}"/>
              </a:ext>
            </a:extLst>
          </p:cNvPr>
          <p:cNvSpPr/>
          <p:nvPr/>
        </p:nvSpPr>
        <p:spPr>
          <a:xfrm>
            <a:off x="8535114" y="2137318"/>
            <a:ext cx="1412178" cy="764540"/>
          </a:xfrm>
          <a:prstGeom prst="rightArrow">
            <a:avLst>
              <a:gd name="adj1" fmla="val 44684"/>
              <a:gd name="adj2" fmla="val 5302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hnschrift SemiBold SemiConden" panose="020B0502040204020203" pitchFamily="34" charset="0"/>
              </a:rPr>
              <a:t>Clustering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1C4DE-1D1F-6F45-C1BF-0AAE2C71A0DF}"/>
              </a:ext>
            </a:extLst>
          </p:cNvPr>
          <p:cNvSpPr txBox="1"/>
          <p:nvPr/>
        </p:nvSpPr>
        <p:spPr>
          <a:xfrm>
            <a:off x="9337109" y="668436"/>
            <a:ext cx="285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cs typeface="Times New Roman" panose="02020603050405020304" pitchFamily="18" charset="0"/>
              </a:rPr>
              <a:t>Clusters of nearby charging stations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BD0680-B0B4-E287-7BFF-C50C64BCA6D0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4" name="Picture 13" descr="A blue and black logo&#10;&#10;Description automatically generated">
              <a:extLst>
                <a:ext uri="{FF2B5EF4-FFF2-40B4-BE49-F238E27FC236}">
                  <a16:creationId xmlns:a16="http://schemas.microsoft.com/office/drawing/2014/main" id="{0449DE14-DA10-2150-D80E-C16F6846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B00870-BF7F-9AC0-3CC0-D5F3E4AF6D4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15F7B-6997-A92B-78EA-045928A4EBB6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682B6268-262A-F796-9481-F3C498423AD8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5B1208BE-2517-3AEB-89FB-B6E949C6FD72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9" name="object 2">
              <a:extLst>
                <a:ext uri="{FF2B5EF4-FFF2-40B4-BE49-F238E27FC236}">
                  <a16:creationId xmlns:a16="http://schemas.microsoft.com/office/drawing/2014/main" id="{7B40160F-A316-98C5-4115-4ABAD4B5EEC5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>
                <a:tabLst>
                  <a:tab pos="1700213" algn="l"/>
                </a:tabLst>
              </a:pPr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30" name="object 2">
              <a:extLst>
                <a:ext uri="{FF2B5EF4-FFF2-40B4-BE49-F238E27FC236}">
                  <a16:creationId xmlns:a16="http://schemas.microsoft.com/office/drawing/2014/main" id="{B1F28237-6881-406E-9B62-4D4ECF5F06F9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0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E876566-EA26-FFB9-14ED-299DD03E7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0" t="22875" r="18974" b="34943"/>
          <a:stretch/>
        </p:blipFill>
        <p:spPr>
          <a:xfrm>
            <a:off x="6534568" y="1639888"/>
            <a:ext cx="3436568" cy="3598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C1903-E83C-6AB2-DED7-07540B29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 solution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89E2318-AF97-9984-9EAA-C9D2482E6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9" t="1482" r="51217" b="63494"/>
          <a:stretch/>
        </p:blipFill>
        <p:spPr>
          <a:xfrm>
            <a:off x="10451185" y="1748622"/>
            <a:ext cx="1643857" cy="2288217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E9FA6D1-5B0F-E368-EF7B-3114ACAF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67" y="1825625"/>
            <a:ext cx="5535810" cy="4351338"/>
          </a:xfrm>
        </p:spPr>
        <p:txBody>
          <a:bodyPr>
            <a:normAutofit/>
          </a:bodyPr>
          <a:lstStyle/>
          <a:p>
            <a:pPr>
              <a:tabLst>
                <a:tab pos="6370638" algn="l"/>
              </a:tabLst>
            </a:pPr>
            <a:r>
              <a:rPr lang="en-US" sz="2800"/>
              <a:t>In each cluster known </a:t>
            </a:r>
            <a:r>
              <a:rPr lang="en-US" sz="2800" b="1">
                <a:latin typeface="Calibri" panose="020F0502020204030204"/>
              </a:rPr>
              <a:t>waiting times for its stations</a:t>
            </a:r>
          </a:p>
          <a:p>
            <a:pPr>
              <a:tabLst>
                <a:tab pos="6370638" algn="l"/>
              </a:tabLst>
            </a:pPr>
            <a:r>
              <a:rPr lang="en-US"/>
              <a:t>The optimizing process involves </a:t>
            </a:r>
            <a:r>
              <a:rPr lang="en-US" b="1"/>
              <a:t>dynamically reassessing </a:t>
            </a:r>
            <a:r>
              <a:rPr lang="en-US"/>
              <a:t>the route.</a:t>
            </a:r>
            <a:endParaRPr lang="en-US">
              <a:highlight>
                <a:srgbClr val="CCECFF"/>
              </a:highlight>
            </a:endParaRPr>
          </a:p>
        </p:txBody>
      </p:sp>
      <p:sp>
        <p:nvSpPr>
          <p:cNvPr id="53" name="Teardrop 52">
            <a:extLst>
              <a:ext uri="{FF2B5EF4-FFF2-40B4-BE49-F238E27FC236}">
                <a16:creationId xmlns:a16="http://schemas.microsoft.com/office/drawing/2014/main" id="{971689DF-3BD6-1594-CCA9-703C63A09A53}"/>
              </a:ext>
            </a:extLst>
          </p:cNvPr>
          <p:cNvSpPr/>
          <p:nvPr/>
        </p:nvSpPr>
        <p:spPr>
          <a:xfrm>
            <a:off x="7181085" y="3012132"/>
            <a:ext cx="343179" cy="303355"/>
          </a:xfrm>
          <a:prstGeom prst="teardrop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9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B3580B32-A002-7586-BF27-F5A74FE06832}"/>
              </a:ext>
            </a:extLst>
          </p:cNvPr>
          <p:cNvSpPr/>
          <p:nvPr/>
        </p:nvSpPr>
        <p:spPr>
          <a:xfrm rot="5400000">
            <a:off x="7690200" y="1966544"/>
            <a:ext cx="323267" cy="323267"/>
          </a:xfrm>
          <a:prstGeom prst="teardrop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6" name="Teardrop 55">
            <a:extLst>
              <a:ext uri="{FF2B5EF4-FFF2-40B4-BE49-F238E27FC236}">
                <a16:creationId xmlns:a16="http://schemas.microsoft.com/office/drawing/2014/main" id="{1773AD3F-88C9-018C-ABC2-276E017A1FDC}"/>
              </a:ext>
            </a:extLst>
          </p:cNvPr>
          <p:cNvSpPr/>
          <p:nvPr/>
        </p:nvSpPr>
        <p:spPr>
          <a:xfrm rot="5400000">
            <a:off x="8680800" y="2521808"/>
            <a:ext cx="323267" cy="323267"/>
          </a:xfrm>
          <a:prstGeom prst="teardrop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4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7" name="Teardrop 56">
            <a:extLst>
              <a:ext uri="{FF2B5EF4-FFF2-40B4-BE49-F238E27FC236}">
                <a16:creationId xmlns:a16="http://schemas.microsoft.com/office/drawing/2014/main" id="{454C73BB-C9FB-5E7C-CE80-07A780423078}"/>
              </a:ext>
            </a:extLst>
          </p:cNvPr>
          <p:cNvSpPr/>
          <p:nvPr/>
        </p:nvSpPr>
        <p:spPr>
          <a:xfrm>
            <a:off x="6723885" y="4001294"/>
            <a:ext cx="343179" cy="303355"/>
          </a:xfrm>
          <a:prstGeom prst="teardrop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8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8" name="Teardrop 57">
            <a:extLst>
              <a:ext uri="{FF2B5EF4-FFF2-40B4-BE49-F238E27FC236}">
                <a16:creationId xmlns:a16="http://schemas.microsoft.com/office/drawing/2014/main" id="{57DE5647-1926-FADD-247A-CDDC9A304C83}"/>
              </a:ext>
            </a:extLst>
          </p:cNvPr>
          <p:cNvSpPr/>
          <p:nvPr/>
        </p:nvSpPr>
        <p:spPr>
          <a:xfrm>
            <a:off x="6974719" y="4809014"/>
            <a:ext cx="343179" cy="303355"/>
          </a:xfrm>
          <a:prstGeom prst="teardrop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he-IL" b="1">
                <a:solidFill>
                  <a:schemeClr val="tx1"/>
                </a:solidFill>
              </a:rPr>
              <a:t>4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4448E7-10B5-3342-D288-1D741FF082B4}"/>
              </a:ext>
            </a:extLst>
          </p:cNvPr>
          <p:cNvCxnSpPr>
            <a:cxnSpLocks/>
          </p:cNvCxnSpPr>
          <p:nvPr/>
        </p:nvCxnSpPr>
        <p:spPr>
          <a:xfrm flipH="1">
            <a:off x="9971136" y="2693651"/>
            <a:ext cx="849287" cy="377458"/>
          </a:xfrm>
          <a:prstGeom prst="straightConnector1">
            <a:avLst/>
          </a:prstGeom>
          <a:ln w="57150">
            <a:solidFill>
              <a:srgbClr val="515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61FEC9F-82E1-920F-4873-E897A03A7B17}"/>
              </a:ext>
            </a:extLst>
          </p:cNvPr>
          <p:cNvSpPr txBox="1"/>
          <p:nvPr/>
        </p:nvSpPr>
        <p:spPr>
          <a:xfrm>
            <a:off x="9079117" y="3313734"/>
            <a:ext cx="55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56BFA"/>
                </a:solidFill>
              </a:rPr>
              <a:t>1.5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56B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</a:t>
            </a:r>
            <a:endParaRPr lang="en-US" b="1">
              <a:solidFill>
                <a:srgbClr val="056BFA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B0CE72-5130-7626-8727-E7075DB40FCE}"/>
              </a:ext>
            </a:extLst>
          </p:cNvPr>
          <p:cNvSpPr txBox="1"/>
          <p:nvPr/>
        </p:nvSpPr>
        <p:spPr>
          <a:xfrm>
            <a:off x="8050809" y="2858243"/>
            <a:ext cx="55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56BFA"/>
                </a:solidFill>
              </a:rPr>
              <a:t>3.2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56B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</a:t>
            </a:r>
            <a:endParaRPr lang="en-US" b="1">
              <a:solidFill>
                <a:srgbClr val="056BFA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FBA5A6-918A-CF99-396B-AF3626BFA528}"/>
              </a:ext>
            </a:extLst>
          </p:cNvPr>
          <p:cNvSpPr txBox="1"/>
          <p:nvPr/>
        </p:nvSpPr>
        <p:spPr>
          <a:xfrm>
            <a:off x="7677267" y="3369614"/>
            <a:ext cx="55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56BFA"/>
                </a:solidFill>
              </a:rPr>
              <a:t>1.6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56B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</a:t>
            </a:r>
            <a:endParaRPr lang="en-US" b="1">
              <a:solidFill>
                <a:srgbClr val="056BFA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C39519-5021-057B-00B3-CCECEFD5B3DA}"/>
              </a:ext>
            </a:extLst>
          </p:cNvPr>
          <p:cNvSpPr txBox="1"/>
          <p:nvPr/>
        </p:nvSpPr>
        <p:spPr>
          <a:xfrm>
            <a:off x="7182197" y="3974949"/>
            <a:ext cx="437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56BFA"/>
                </a:solidFill>
              </a:rPr>
              <a:t>1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56B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</a:t>
            </a:r>
            <a:endParaRPr lang="en-US" b="1">
              <a:solidFill>
                <a:srgbClr val="056BF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11383D-2804-474C-56A7-3CA745377A95}"/>
              </a:ext>
            </a:extLst>
          </p:cNvPr>
          <p:cNvSpPr txBox="1"/>
          <p:nvPr/>
        </p:nvSpPr>
        <p:spPr>
          <a:xfrm>
            <a:off x="7366257" y="4549257"/>
            <a:ext cx="55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56BFA"/>
                </a:solidFill>
              </a:rPr>
              <a:t>2.1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56B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</a:t>
            </a:r>
            <a:endParaRPr lang="en-US" b="1">
              <a:solidFill>
                <a:srgbClr val="056BFA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8B283A-BE2C-6AD2-88C1-8D87E0DB6B9A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9" name="Picture 18" descr="A blue and black logo&#10;&#10;Description automatically generated">
              <a:extLst>
                <a:ext uri="{FF2B5EF4-FFF2-40B4-BE49-F238E27FC236}">
                  <a16:creationId xmlns:a16="http://schemas.microsoft.com/office/drawing/2014/main" id="{D3D4FBCA-903F-19C7-BFF9-8FA2CBE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7C7D20-3192-C714-41FC-0A057745F2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97B83B-6CA1-92AC-0D22-ACB72350ED7C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2251C4E7-2BB1-03DB-38E3-82A517F2A47B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D6FCA73D-9F96-C781-0550-9FBCD074B3EE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9" name="object 2">
              <a:extLst>
                <a:ext uri="{FF2B5EF4-FFF2-40B4-BE49-F238E27FC236}">
                  <a16:creationId xmlns:a16="http://schemas.microsoft.com/office/drawing/2014/main" id="{3DE45487-36A8-2FC2-D434-601690FDD905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30" name="object 2">
              <a:extLst>
                <a:ext uri="{FF2B5EF4-FFF2-40B4-BE49-F238E27FC236}">
                  <a16:creationId xmlns:a16="http://schemas.microsoft.com/office/drawing/2014/main" id="{22BC7E87-37D8-0136-6514-497935552EF1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92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903-E83C-6AB2-DED7-07540B29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73F06-0DAE-7394-ABE7-8CCCC1BB6D6E}"/>
              </a:ext>
            </a:extLst>
          </p:cNvPr>
          <p:cNvSpPr txBox="1">
            <a:spLocks/>
          </p:cNvSpPr>
          <p:nvPr/>
        </p:nvSpPr>
        <p:spPr>
          <a:xfrm>
            <a:off x="838200" y="1512872"/>
            <a:ext cx="10515600" cy="458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highlight>
                  <a:srgbClr val="FFFFFF"/>
                </a:highlight>
              </a:rPr>
              <a:t>We employ </a:t>
            </a:r>
            <a:r>
              <a:rPr lang="en-US" sz="2600" b="1" dirty="0">
                <a:highlight>
                  <a:srgbClr val="FFFFFF"/>
                </a:highlight>
              </a:rPr>
              <a:t>K-Means</a:t>
            </a:r>
            <a:r>
              <a:rPr lang="en-US" sz="2600" dirty="0">
                <a:highlight>
                  <a:srgbClr val="FFFFFF"/>
                </a:highlight>
              </a:rPr>
              <a:t> clustering to efficiently group charging stations.</a:t>
            </a:r>
          </a:p>
          <a:p>
            <a:pPr marL="0" indent="0">
              <a:buNone/>
            </a:pPr>
            <a:br>
              <a:rPr lang="en-US" sz="2600" dirty="0">
                <a:highlight>
                  <a:srgbClr val="FFFFFF"/>
                </a:highlight>
              </a:rPr>
            </a:br>
            <a:r>
              <a:rPr lang="en-US" sz="2600" b="1" u="sng" dirty="0"/>
              <a:t>The goal</a:t>
            </a:r>
            <a:endParaRPr lang="he-IL" sz="2600" b="1" u="sng" dirty="0"/>
          </a:p>
          <a:p>
            <a:pPr lvl="1">
              <a:lnSpc>
                <a:spcPct val="100000"/>
              </a:lnSpc>
            </a:pPr>
            <a:r>
              <a:rPr lang="en-US" sz="2600" dirty="0"/>
              <a:t>Considering only the charging stations in the cluster itself</a:t>
            </a:r>
            <a:endParaRPr lang="he-IL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Reduces the </a:t>
            </a:r>
            <a:r>
              <a:rPr lang="en-US" sz="2600" b="1" dirty="0">
                <a:latin typeface="Calibri" panose="020F0502020204030204"/>
              </a:rPr>
              <a:t>search space </a:t>
            </a:r>
            <a:r>
              <a:rPr lang="en-US" sz="2600" dirty="0"/>
              <a:t>and the number of potential charging stations that the algorithm needs to evaluate</a:t>
            </a:r>
            <a:endParaRPr lang="he-IL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Enables the algorithm to handle larger problem instances more efficiently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F5FAD4-9C99-25B0-12CE-C4CE7A35E4B1}"/>
              </a:ext>
            </a:extLst>
          </p:cNvPr>
          <p:cNvGrpSpPr/>
          <p:nvPr/>
        </p:nvGrpSpPr>
        <p:grpSpPr>
          <a:xfrm>
            <a:off x="6825089" y="4910670"/>
            <a:ext cx="4968131" cy="1082647"/>
            <a:chOff x="1275839" y="51504"/>
            <a:chExt cx="10738176" cy="2566846"/>
          </a:xfrm>
          <a:effectLst/>
        </p:grpSpPr>
        <p:pic>
          <p:nvPicPr>
            <p:cNvPr id="37" name="Picture 2" descr="Location based clustering">
              <a:extLst>
                <a:ext uri="{FF2B5EF4-FFF2-40B4-BE49-F238E27FC236}">
                  <a16:creationId xmlns:a16="http://schemas.microsoft.com/office/drawing/2014/main" id="{A23A19AA-387D-8199-6A92-A09CB44345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09" t="15556" r="3521" b="55719"/>
            <a:stretch/>
          </p:blipFill>
          <p:spPr bwMode="auto">
            <a:xfrm>
              <a:off x="1275839" y="51504"/>
              <a:ext cx="10738176" cy="256684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F80673-9C4F-4E2F-F54D-B94C7022314E}"/>
                    </a:ext>
                  </a:extLst>
                </p14:cNvPr>
                <p14:cNvContentPartPr/>
                <p14:nvPr/>
              </p14:nvContentPartPr>
              <p14:xfrm>
                <a:off x="6278496" y="521202"/>
                <a:ext cx="3849480" cy="2025721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F80673-9C4F-4E2F-F54D-B94C702231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4492" y="505843"/>
                  <a:ext cx="3875932" cy="205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7996C5-591F-6FF1-2461-593AA55BB89F}"/>
                    </a:ext>
                  </a:extLst>
                </p14:cNvPr>
                <p14:cNvContentPartPr/>
                <p14:nvPr/>
              </p14:nvContentPartPr>
              <p14:xfrm>
                <a:off x="1323096" y="613363"/>
                <a:ext cx="4962240" cy="102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7996C5-591F-6FF1-2461-593AA55BB8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2982" y="602275"/>
                  <a:ext cx="4981691" cy="10448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FE1CE-17B5-6B40-6F74-22BF6251A7A6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2" name="Picture 11" descr="A blue and black logo&#10;&#10;Description automatically generated">
              <a:extLst>
                <a:ext uri="{FF2B5EF4-FFF2-40B4-BE49-F238E27FC236}">
                  <a16:creationId xmlns:a16="http://schemas.microsoft.com/office/drawing/2014/main" id="{22E782DC-1B88-E3E0-17CF-B3A57FE3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884D8D-02B5-8628-A1AA-DE9903B4B8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E9731E-EE34-E0D4-577F-97513EB88C3D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64BDFB36-90BC-824F-001E-DEE41C3FB7C0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6A3C73FB-CE42-4BD7-9AFA-A2F4B4184213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A8EFB65A-438F-9A28-44AF-BA417130D71C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0DA4928E-6F43-67E9-315E-4D99DFDCEFE6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78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27B1-D7E4-F5F3-C890-11CF6EF4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Genetic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4AAB-CC8C-0424-7C27-27B8CDF7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098"/>
            <a:ext cx="7598827" cy="2202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/>
              <a:t>Challenges</a:t>
            </a:r>
          </a:p>
          <a:p>
            <a:pPr lvl="1"/>
            <a:r>
              <a:rPr lang="en-US" sz="2800"/>
              <a:t>Analyze and carefully select </a:t>
            </a:r>
            <a:r>
              <a:rPr lang="en-US" sz="2800" b="1">
                <a:highlight>
                  <a:srgbClr val="FFFFFF"/>
                </a:highlight>
              </a:rPr>
              <a:t>genetic operators </a:t>
            </a:r>
          </a:p>
          <a:p>
            <a:pPr lvl="1"/>
            <a:r>
              <a:rPr lang="en-US" sz="2800">
                <a:highlight>
                  <a:srgbClr val="FFFFFF"/>
                </a:highlight>
              </a:rPr>
              <a:t>Precisely </a:t>
            </a:r>
            <a:r>
              <a:rPr lang="en-US" sz="2800" b="1">
                <a:highlight>
                  <a:srgbClr val="FFFFFF"/>
                </a:highlight>
              </a:rPr>
              <a:t>define the fitness function </a:t>
            </a:r>
            <a:r>
              <a:rPr lang="en-US" sz="2800"/>
              <a:t>to evaluate solutions and determine the optimal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F34CEA-8228-001A-8F9B-04A18ADBD03C}"/>
              </a:ext>
            </a:extLst>
          </p:cNvPr>
          <p:cNvGrpSpPr/>
          <p:nvPr/>
        </p:nvGrpSpPr>
        <p:grpSpPr>
          <a:xfrm>
            <a:off x="7520733" y="2694896"/>
            <a:ext cx="4492912" cy="3054888"/>
            <a:chOff x="2032000" y="2700157"/>
            <a:chExt cx="4343401" cy="2796404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B87203B2-AD69-ABB5-1B03-2BC3F7103D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55808484"/>
                </p:ext>
              </p:extLst>
            </p:nvPr>
          </p:nvGraphicFramePr>
          <p:xfrm>
            <a:off x="2032000" y="3429001"/>
            <a:ext cx="3708100" cy="20675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DA280D-08E7-3F05-0C00-D0CA3622FD0B}"/>
                </a:ext>
              </a:extLst>
            </p:cNvPr>
            <p:cNvGrpSpPr/>
            <p:nvPr/>
          </p:nvGrpSpPr>
          <p:grpSpPr>
            <a:xfrm>
              <a:off x="3327103" y="2700157"/>
              <a:ext cx="1117889" cy="436906"/>
              <a:chOff x="1253671" y="10135"/>
              <a:chExt cx="1117889" cy="436906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8363C85-1C63-B331-A7AC-FA79EF5718E9}"/>
                  </a:ext>
                </a:extLst>
              </p:cNvPr>
              <p:cNvSpPr/>
              <p:nvPr/>
            </p:nvSpPr>
            <p:spPr>
              <a:xfrm>
                <a:off x="1253671" y="10135"/>
                <a:ext cx="1117889" cy="4369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Rectangle: Rounded Corners 4">
                <a:extLst>
                  <a:ext uri="{FF2B5EF4-FFF2-40B4-BE49-F238E27FC236}">
                    <a16:creationId xmlns:a16="http://schemas.microsoft.com/office/drawing/2014/main" id="{124E9411-227D-9E76-082E-B2664A89F7F5}"/>
                  </a:ext>
                </a:extLst>
              </p:cNvPr>
              <p:cNvSpPr txBox="1"/>
              <p:nvPr/>
            </p:nvSpPr>
            <p:spPr>
              <a:xfrm>
                <a:off x="1274999" y="31463"/>
                <a:ext cx="1075233" cy="394250"/>
              </a:xfrm>
              <a:prstGeom prst="rect">
                <a:avLst/>
              </a:prstGeom>
              <a:solidFill>
                <a:srgbClr val="2F528F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b="1" kern="1200"/>
                  <a:t>Initial Population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54D15A-B9F2-7752-C60D-C235CF1E42D0}"/>
                </a:ext>
              </a:extLst>
            </p:cNvPr>
            <p:cNvGrpSpPr/>
            <p:nvPr/>
          </p:nvGrpSpPr>
          <p:grpSpPr>
            <a:xfrm>
              <a:off x="5547071" y="4052638"/>
              <a:ext cx="828330" cy="436906"/>
              <a:chOff x="1253671" y="10135"/>
              <a:chExt cx="1117889" cy="436906"/>
            </a:xfrm>
          </p:grpSpPr>
          <p:sp>
            <p:nvSpPr>
              <p:cNvPr id="17" name="Rectangle: Rounded Corners 8">
                <a:extLst>
                  <a:ext uri="{FF2B5EF4-FFF2-40B4-BE49-F238E27FC236}">
                    <a16:creationId xmlns:a16="http://schemas.microsoft.com/office/drawing/2014/main" id="{0E19538F-7825-0445-3541-BC6E87AAA73F}"/>
                  </a:ext>
                </a:extLst>
              </p:cNvPr>
              <p:cNvSpPr/>
              <p:nvPr/>
            </p:nvSpPr>
            <p:spPr>
              <a:xfrm>
                <a:off x="1253671" y="10135"/>
                <a:ext cx="1117889" cy="43690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" name="Rectangle: Rounded Corners 4">
                <a:extLst>
                  <a:ext uri="{FF2B5EF4-FFF2-40B4-BE49-F238E27FC236}">
                    <a16:creationId xmlns:a16="http://schemas.microsoft.com/office/drawing/2014/main" id="{2E91F51F-A8BF-D3E8-F288-7A1E2303C145}"/>
                  </a:ext>
                </a:extLst>
              </p:cNvPr>
              <p:cNvSpPr txBox="1"/>
              <p:nvPr/>
            </p:nvSpPr>
            <p:spPr>
              <a:xfrm>
                <a:off x="1274999" y="31463"/>
                <a:ext cx="1075233" cy="394250"/>
              </a:xfrm>
              <a:prstGeom prst="ellipse">
                <a:avLst/>
              </a:prstGeom>
              <a:solidFill>
                <a:srgbClr val="5577C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b="1" kern="1200"/>
                  <a:t>stop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9682E-1001-72E6-07CB-17DB6A26AAB5}"/>
                </a:ext>
              </a:extLst>
            </p:cNvPr>
            <p:cNvSpPr txBox="1"/>
            <p:nvPr/>
          </p:nvSpPr>
          <p:spPr>
            <a:xfrm>
              <a:off x="3970634" y="4141218"/>
              <a:ext cx="1270000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>
                  <a:solidFill>
                    <a:prstClr val="white"/>
                  </a:solidFill>
                  <a:latin typeface="Calibri" panose="020F0502020204030204"/>
                </a:rPr>
                <a:t>Continue?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120683C-736B-2A01-C8D5-76F607BED2D4}"/>
                </a:ext>
              </a:extLst>
            </p:cNvPr>
            <p:cNvSpPr/>
            <p:nvPr/>
          </p:nvSpPr>
          <p:spPr>
            <a:xfrm>
              <a:off x="3792144" y="3149599"/>
              <a:ext cx="187809" cy="279399"/>
            </a:xfrm>
            <a:prstGeom prst="downArrow">
              <a:avLst/>
            </a:prstGeom>
            <a:solidFill>
              <a:srgbClr val="B8C2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8799A7CB-9CC3-36BE-5230-FB1B6A17F2B7}"/>
                </a:ext>
              </a:extLst>
            </p:cNvPr>
            <p:cNvSpPr/>
            <p:nvPr/>
          </p:nvSpPr>
          <p:spPr>
            <a:xfrm rot="16200000">
              <a:off x="5318292" y="4101087"/>
              <a:ext cx="187809" cy="340008"/>
            </a:xfrm>
            <a:prstGeom prst="downArrow">
              <a:avLst/>
            </a:prstGeom>
            <a:solidFill>
              <a:srgbClr val="B8C2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954D13-89CB-13A5-912E-22EB0673F34B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21" name="Picture 20" descr="A blue and black logo&#10;&#10;Description automatically generated">
              <a:extLst>
                <a:ext uri="{FF2B5EF4-FFF2-40B4-BE49-F238E27FC236}">
                  <a16:creationId xmlns:a16="http://schemas.microsoft.com/office/drawing/2014/main" id="{5A98322E-873B-277D-0373-BB20DA30F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B27818-3549-0D2C-3CDF-7D6A6126442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083BD-D845-C877-4655-A4007B1F1138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FE25D2D1-D292-B2B2-5F85-3652B4EBD472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760B81BE-A372-3FB2-3ED1-83F7267EADF1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5B07C4C3-5168-7530-E7CD-98F9CCA0981A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DE63AA0A-5697-2C81-76DF-6255AAF11984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1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27B1-D7E4-F5F3-C890-11CF6EF4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Genetic algorithm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050FE-82FA-87D0-2DE7-D3795011A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"/>
          <a:stretch/>
        </p:blipFill>
        <p:spPr bwMode="auto">
          <a:xfrm>
            <a:off x="369031" y="5133350"/>
            <a:ext cx="5162868" cy="987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74765E-6449-85AD-8B64-BEBFE9C8C5C5}"/>
              </a:ext>
            </a:extLst>
          </p:cNvPr>
          <p:cNvSpPr txBox="1">
            <a:spLocks/>
          </p:cNvSpPr>
          <p:nvPr/>
        </p:nvSpPr>
        <p:spPr>
          <a:xfrm>
            <a:off x="908331" y="1687021"/>
            <a:ext cx="5257800" cy="294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Proposed solution</a:t>
            </a:r>
            <a:endParaRPr lang="en-US"/>
          </a:p>
          <a:p>
            <a:pPr marL="0" indent="0">
              <a:buNone/>
            </a:pPr>
            <a:r>
              <a:rPr lang="en-US" u="sng"/>
              <a:t>Chromosome</a:t>
            </a:r>
            <a:endParaRPr lang="en-US"/>
          </a:p>
          <a:p>
            <a:r>
              <a:rPr lang="en-US" sz="2400"/>
              <a:t>Represents a routing path for an EV with stops at charging stations.</a:t>
            </a:r>
          </a:p>
          <a:p>
            <a:r>
              <a:rPr lang="en-US" sz="2400"/>
              <a:t>Unfixed length -reflecting different numbers of stops required.</a:t>
            </a:r>
          </a:p>
          <a:p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A55213D-416D-CB8B-3DD1-4EF6B4DE48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262" y="2225742"/>
                <a:ext cx="5697237" cy="2406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/>
                  <a:t>Fitness function</a:t>
                </a:r>
                <a:endParaRPr lang="he-IL" u="sng"/>
              </a:p>
              <a:p>
                <a:pPr algn="l"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Penalty for recharging at a station.</a:t>
                </a:r>
              </a:p>
              <a:p>
                <a:pPr algn="l"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Penalty incurred due to queuing at charging stations. 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Distance of Recharging station from the EV.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A55213D-416D-CB8B-3DD1-4EF6B4DE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62" y="2225742"/>
                <a:ext cx="5697237" cy="2406515"/>
              </a:xfrm>
              <a:prstGeom prst="rect">
                <a:avLst/>
              </a:prstGeom>
              <a:blipFill>
                <a:blip r:embed="rId4"/>
                <a:stretch>
                  <a:fillRect l="-1925" t="-5063" r="-2353" b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CDE20C1-F06B-2DCE-601C-9BFEA3EE3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454" y="5226896"/>
            <a:ext cx="2674852" cy="9297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49AD2D-8967-8FBC-6AF3-86D164331F74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B6E90A42-47CB-950B-3C0F-7A6BA1E1A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85B3D5-E0AD-B1A8-927C-E6215C7F88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D7EDC8-C118-11D5-0C1A-4CEBD7516EE8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1357793-2ACB-EAB8-DEE9-759F11DFF938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BD552EB1-2CFB-68DD-6873-2ED83F934EA2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D72D82A9-C356-C25B-9160-B252021532DF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CA60C858-2D28-AB39-C8D6-13AB091D8628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Propose solution </a:t>
              </a:r>
              <a:endParaRPr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96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1F02-78D9-5308-CF03-C6CCBB05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Product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A8C1B-389C-EF10-5B1D-E676429F7E62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D219E18A-0866-DC22-EBC4-D09A33A3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412091-3EB7-D3EA-089C-E983613BC83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811056-9C8F-FE82-1322-E3262976DD34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DEE819B2-06FA-1ECC-7357-B4CD0E4FD346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5A0CD1FF-6D52-F0BC-ED1D-1C49E9F39436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7AA50E6C-C458-1B71-E132-7A5E12A36929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1269E179-5CB3-8A1F-1A6A-90480AB1B500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48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F755ABF-0FD8-CC45-5737-C6E85F015B5B}"/>
              </a:ext>
            </a:extLst>
          </p:cNvPr>
          <p:cNvGrpSpPr/>
          <p:nvPr/>
        </p:nvGrpSpPr>
        <p:grpSpPr>
          <a:xfrm>
            <a:off x="1424659" y="863600"/>
            <a:ext cx="9377680" cy="5130800"/>
            <a:chOff x="1721010" y="731520"/>
            <a:chExt cx="9377680" cy="51308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A13BF65-D82A-CAA1-7FED-94B3E207BD46}"/>
                </a:ext>
              </a:extLst>
            </p:cNvPr>
            <p:cNvSpPr/>
            <p:nvPr/>
          </p:nvSpPr>
          <p:spPr>
            <a:xfrm>
              <a:off x="1721010" y="731520"/>
              <a:ext cx="9377680" cy="5130800"/>
            </a:xfrm>
            <a:prstGeom prst="roundRect">
              <a:avLst>
                <a:gd name="adj" fmla="val 81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F3D477-6141-7A0A-F1E6-AC5CA1411184}"/>
                </a:ext>
              </a:extLst>
            </p:cNvPr>
            <p:cNvGrpSpPr/>
            <p:nvPr/>
          </p:nvGrpSpPr>
          <p:grpSpPr>
            <a:xfrm>
              <a:off x="2428054" y="2492188"/>
              <a:ext cx="3981796" cy="611241"/>
              <a:chOff x="2377440" y="990774"/>
              <a:chExt cx="3981796" cy="611241"/>
            </a:xfrm>
          </p:grpSpPr>
          <p:sp>
            <p:nvSpPr>
              <p:cNvPr id="1029" name="Rectangle: Rounded Corners 1028">
                <a:extLst>
                  <a:ext uri="{FF2B5EF4-FFF2-40B4-BE49-F238E27FC236}">
                    <a16:creationId xmlns:a16="http://schemas.microsoft.com/office/drawing/2014/main" id="{C0966E72-50FB-8533-231E-A674DFB7F18B}"/>
                  </a:ext>
                </a:extLst>
              </p:cNvPr>
              <p:cNvSpPr/>
              <p:nvPr/>
            </p:nvSpPr>
            <p:spPr>
              <a:xfrm>
                <a:off x="2377440" y="990774"/>
                <a:ext cx="3981796" cy="6112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48656391-EDA9-6A1A-317C-BAA4979D69A2}"/>
                  </a:ext>
                </a:extLst>
              </p:cNvPr>
              <p:cNvSpPr txBox="1"/>
              <p:nvPr/>
            </p:nvSpPr>
            <p:spPr>
              <a:xfrm>
                <a:off x="2889968" y="1094812"/>
                <a:ext cx="18084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>
                    <a:effectLst/>
                    <a:latin typeface="Söhne"/>
                  </a:rPr>
                  <a:t>Sheffield, UK</a:t>
                </a:r>
                <a:endParaRPr lang="en-US" sz="2000" b="1"/>
              </a:p>
            </p:txBody>
          </p:sp>
          <p:pic>
            <p:nvPicPr>
              <p:cNvPr id="1031" name="Graphic 1030" descr="Full battery with solid fill">
                <a:extLst>
                  <a:ext uri="{FF2B5EF4-FFF2-40B4-BE49-F238E27FC236}">
                    <a16:creationId xmlns:a16="http://schemas.microsoft.com/office/drawing/2014/main" id="{8293E930-5DB2-F690-CDA2-B7FD75D4B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344346" y="1117982"/>
                <a:ext cx="354596" cy="354596"/>
              </a:xfrm>
              <a:prstGeom prst="rect">
                <a:avLst/>
              </a:prstGeom>
            </p:spPr>
          </p:pic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C86A716-B93F-CDCC-1C90-C049638DFA9B}"/>
                  </a:ext>
                </a:extLst>
              </p:cNvPr>
              <p:cNvSpPr txBox="1"/>
              <p:nvPr/>
            </p:nvSpPr>
            <p:spPr>
              <a:xfrm>
                <a:off x="5613328" y="1164148"/>
                <a:ext cx="6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Söhne"/>
                  </a:rPr>
                  <a:t>100%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33" name="Picture 10" descr="‪destination point sign symbol. vector illustration on white background  21594009 Vector Art at Vecteezy‬‏">
                <a:extLst>
                  <a:ext uri="{FF2B5EF4-FFF2-40B4-BE49-F238E27FC236}">
                    <a16:creationId xmlns:a16="http://schemas.microsoft.com/office/drawing/2014/main" id="{2ABC9564-5958-234D-3A07-287B6BDE3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000" y1="43111" x2="52000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09" t="26758" r="32384" b="26242"/>
              <a:stretch/>
            </p:blipFill>
            <p:spPr bwMode="auto">
              <a:xfrm>
                <a:off x="2446460" y="1037140"/>
                <a:ext cx="366347" cy="480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1207F5-64B9-5317-0FA6-8BB9A10135AE}"/>
                </a:ext>
              </a:extLst>
            </p:cNvPr>
            <p:cNvGrpSpPr/>
            <p:nvPr/>
          </p:nvGrpSpPr>
          <p:grpSpPr>
            <a:xfrm>
              <a:off x="2427461" y="1737615"/>
              <a:ext cx="3981796" cy="611241"/>
              <a:chOff x="2413924" y="1037140"/>
              <a:chExt cx="3981796" cy="611241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AD847556-15DF-65B8-F873-5BEF1CA0F60F}"/>
                  </a:ext>
                </a:extLst>
              </p:cNvPr>
              <p:cNvGrpSpPr/>
              <p:nvPr/>
            </p:nvGrpSpPr>
            <p:grpSpPr>
              <a:xfrm>
                <a:off x="2413924" y="1037140"/>
                <a:ext cx="3981796" cy="611241"/>
                <a:chOff x="2377440" y="990774"/>
                <a:chExt cx="3981796" cy="611241"/>
              </a:xfrm>
            </p:grpSpPr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44FABD46-6F47-D288-F9B5-E88B4EEE507B}"/>
                    </a:ext>
                  </a:extLst>
                </p:cNvPr>
                <p:cNvSpPr/>
                <p:nvPr/>
              </p:nvSpPr>
              <p:spPr>
                <a:xfrm>
                  <a:off x="2377440" y="990774"/>
                  <a:ext cx="3981796" cy="61124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0846F503-D08B-42DC-F44F-6D75A74AE361}"/>
                    </a:ext>
                  </a:extLst>
                </p:cNvPr>
                <p:cNvSpPr txBox="1"/>
                <p:nvPr/>
              </p:nvSpPr>
              <p:spPr>
                <a:xfrm>
                  <a:off x="2877716" y="1081150"/>
                  <a:ext cx="3481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0">
                      <a:effectLst/>
                      <a:latin typeface="Söhne"/>
                    </a:rPr>
                    <a:t>Sheffield, UK              Exeter, UK</a:t>
                  </a:r>
                  <a:endParaRPr lang="en-US" sz="2000" b="1"/>
                </a:p>
              </p:txBody>
            </p:sp>
          </p:grpSp>
          <p:pic>
            <p:nvPicPr>
              <p:cNvPr id="1025" name="Graphic 1024" descr="Route (Two Pins With A Path) with solid fill">
                <a:extLst>
                  <a:ext uri="{FF2B5EF4-FFF2-40B4-BE49-F238E27FC236}">
                    <a16:creationId xmlns:a16="http://schemas.microsoft.com/office/drawing/2014/main" id="{DCF466F6-9F97-7263-8F77-30626BEE9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28054" y="1084498"/>
                <a:ext cx="486146" cy="486146"/>
              </a:xfrm>
              <a:prstGeom prst="rect">
                <a:avLst/>
              </a:prstGeom>
            </p:spPr>
          </p:pic>
          <p:cxnSp>
            <p:nvCxnSpPr>
              <p:cNvPr id="1026" name="Straight Arrow Connector 1025">
                <a:extLst>
                  <a:ext uri="{FF2B5EF4-FFF2-40B4-BE49-F238E27FC236}">
                    <a16:creationId xmlns:a16="http://schemas.microsoft.com/office/drawing/2014/main" id="{B7B3AFD8-D888-B7FD-EDDC-336C05B6C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654" y="1342761"/>
                <a:ext cx="5419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A75125-BF2E-EBA9-6B7F-761B73B4C060}"/>
                </a:ext>
              </a:extLst>
            </p:cNvPr>
            <p:cNvCxnSpPr>
              <a:cxnSpLocks/>
            </p:cNvCxnSpPr>
            <p:nvPr/>
          </p:nvCxnSpPr>
          <p:spPr>
            <a:xfrm>
              <a:off x="3058160" y="3130001"/>
              <a:ext cx="0" cy="636184"/>
            </a:xfrm>
            <a:prstGeom prst="line">
              <a:avLst/>
            </a:prstGeom>
            <a:ln w="19050" cap="rnd">
              <a:solidFill>
                <a:schemeClr val="accent4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C252C1-0DEF-5C3F-E2D2-6EE16A06F551}"/>
                </a:ext>
              </a:extLst>
            </p:cNvPr>
            <p:cNvGrpSpPr/>
            <p:nvPr/>
          </p:nvGrpSpPr>
          <p:grpSpPr>
            <a:xfrm>
              <a:off x="2427461" y="4932978"/>
              <a:ext cx="3981796" cy="611241"/>
              <a:chOff x="2377440" y="990774"/>
              <a:chExt cx="3981796" cy="61124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8DEB4F1-EDBE-713D-3761-910641BB9B48}"/>
                  </a:ext>
                </a:extLst>
              </p:cNvPr>
              <p:cNvSpPr/>
              <p:nvPr/>
            </p:nvSpPr>
            <p:spPr>
              <a:xfrm>
                <a:off x="2377440" y="990774"/>
                <a:ext cx="3981796" cy="6112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520747-F5A1-9A40-A299-77A223A590F7}"/>
                  </a:ext>
                </a:extLst>
              </p:cNvPr>
              <p:cNvSpPr txBox="1"/>
              <p:nvPr/>
            </p:nvSpPr>
            <p:spPr>
              <a:xfrm>
                <a:off x="2889968" y="1094812"/>
                <a:ext cx="18084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>
                    <a:effectLst/>
                    <a:latin typeface="Söhne"/>
                  </a:rPr>
                  <a:t>Exeter, UK</a:t>
                </a:r>
                <a:endParaRPr lang="en-US" sz="2000" b="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B1F397C-4FB7-CA4C-85B3-971AC6A31351}"/>
                  </a:ext>
                </a:extLst>
              </p:cNvPr>
              <p:cNvSpPr/>
              <p:nvPr/>
            </p:nvSpPr>
            <p:spPr>
              <a:xfrm rot="16200000">
                <a:off x="5359121" y="1206632"/>
                <a:ext cx="325046" cy="177298"/>
              </a:xfrm>
              <a:custGeom>
                <a:avLst/>
                <a:gdLst>
                  <a:gd name="connsiteX0" fmla="*/ 310272 w 325046"/>
                  <a:gd name="connsiteY0" fmla="*/ 55406 h 177298"/>
                  <a:gd name="connsiteX1" fmla="*/ 295497 w 325046"/>
                  <a:gd name="connsiteY1" fmla="*/ 55406 h 177298"/>
                  <a:gd name="connsiteX2" fmla="*/ 295497 w 325046"/>
                  <a:gd name="connsiteY2" fmla="*/ 14775 h 177298"/>
                  <a:gd name="connsiteX3" fmla="*/ 280722 w 325046"/>
                  <a:gd name="connsiteY3" fmla="*/ 0 h 177298"/>
                  <a:gd name="connsiteX4" fmla="*/ 14775 w 325046"/>
                  <a:gd name="connsiteY4" fmla="*/ 0 h 177298"/>
                  <a:gd name="connsiteX5" fmla="*/ 0 w 325046"/>
                  <a:gd name="connsiteY5" fmla="*/ 14775 h 177298"/>
                  <a:gd name="connsiteX6" fmla="*/ 0 w 325046"/>
                  <a:gd name="connsiteY6" fmla="*/ 162523 h 177298"/>
                  <a:gd name="connsiteX7" fmla="*/ 14775 w 325046"/>
                  <a:gd name="connsiteY7" fmla="*/ 177298 h 177298"/>
                  <a:gd name="connsiteX8" fmla="*/ 280722 w 325046"/>
                  <a:gd name="connsiteY8" fmla="*/ 177298 h 177298"/>
                  <a:gd name="connsiteX9" fmla="*/ 295497 w 325046"/>
                  <a:gd name="connsiteY9" fmla="*/ 162523 h 177298"/>
                  <a:gd name="connsiteX10" fmla="*/ 295497 w 325046"/>
                  <a:gd name="connsiteY10" fmla="*/ 121892 h 177298"/>
                  <a:gd name="connsiteX11" fmla="*/ 310272 w 325046"/>
                  <a:gd name="connsiteY11" fmla="*/ 121892 h 177298"/>
                  <a:gd name="connsiteX12" fmla="*/ 325046 w 325046"/>
                  <a:gd name="connsiteY12" fmla="*/ 107118 h 177298"/>
                  <a:gd name="connsiteX13" fmla="*/ 325046 w 325046"/>
                  <a:gd name="connsiteY13" fmla="*/ 70180 h 177298"/>
                  <a:gd name="connsiteX14" fmla="*/ 310272 w 325046"/>
                  <a:gd name="connsiteY14" fmla="*/ 55406 h 177298"/>
                  <a:gd name="connsiteX15" fmla="*/ 273334 w 325046"/>
                  <a:gd name="connsiteY15" fmla="*/ 155136 h 177298"/>
                  <a:gd name="connsiteX16" fmla="*/ 22162 w 325046"/>
                  <a:gd name="connsiteY16" fmla="*/ 155136 h 177298"/>
                  <a:gd name="connsiteX17" fmla="*/ 22162 w 325046"/>
                  <a:gd name="connsiteY17" fmla="*/ 22162 h 177298"/>
                  <a:gd name="connsiteX18" fmla="*/ 273334 w 325046"/>
                  <a:gd name="connsiteY18" fmla="*/ 22162 h 177298"/>
                  <a:gd name="connsiteX19" fmla="*/ 273334 w 325046"/>
                  <a:gd name="connsiteY19" fmla="*/ 155136 h 177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5046" h="177298">
                    <a:moveTo>
                      <a:pt x="310272" y="55406"/>
                    </a:moveTo>
                    <a:lnTo>
                      <a:pt x="295497" y="55406"/>
                    </a:lnTo>
                    <a:lnTo>
                      <a:pt x="295497" y="14775"/>
                    </a:lnTo>
                    <a:cubicBezTo>
                      <a:pt x="295497" y="6649"/>
                      <a:pt x="288848" y="0"/>
                      <a:pt x="280722" y="0"/>
                    </a:cubicBezTo>
                    <a:lnTo>
                      <a:pt x="14775" y="0"/>
                    </a:lnTo>
                    <a:cubicBezTo>
                      <a:pt x="6649" y="0"/>
                      <a:pt x="0" y="6649"/>
                      <a:pt x="0" y="14775"/>
                    </a:cubicBezTo>
                    <a:lnTo>
                      <a:pt x="0" y="162523"/>
                    </a:lnTo>
                    <a:cubicBezTo>
                      <a:pt x="0" y="170649"/>
                      <a:pt x="6649" y="177298"/>
                      <a:pt x="14775" y="177298"/>
                    </a:cubicBezTo>
                    <a:lnTo>
                      <a:pt x="280722" y="177298"/>
                    </a:lnTo>
                    <a:cubicBezTo>
                      <a:pt x="288848" y="177298"/>
                      <a:pt x="295497" y="170649"/>
                      <a:pt x="295497" y="162523"/>
                    </a:cubicBezTo>
                    <a:lnTo>
                      <a:pt x="295497" y="121892"/>
                    </a:lnTo>
                    <a:lnTo>
                      <a:pt x="310272" y="121892"/>
                    </a:lnTo>
                    <a:cubicBezTo>
                      <a:pt x="318398" y="121892"/>
                      <a:pt x="325046" y="115244"/>
                      <a:pt x="325046" y="107118"/>
                    </a:cubicBezTo>
                    <a:lnTo>
                      <a:pt x="325046" y="70180"/>
                    </a:lnTo>
                    <a:cubicBezTo>
                      <a:pt x="325046" y="62054"/>
                      <a:pt x="318398" y="55406"/>
                      <a:pt x="310272" y="55406"/>
                    </a:cubicBezTo>
                    <a:close/>
                    <a:moveTo>
                      <a:pt x="273334" y="155136"/>
                    </a:moveTo>
                    <a:lnTo>
                      <a:pt x="22162" y="155136"/>
                    </a:lnTo>
                    <a:lnTo>
                      <a:pt x="22162" y="22162"/>
                    </a:lnTo>
                    <a:lnTo>
                      <a:pt x="273334" y="22162"/>
                    </a:lnTo>
                    <a:lnTo>
                      <a:pt x="273334" y="155136"/>
                    </a:lnTo>
                    <a:close/>
                  </a:path>
                </a:pathLst>
              </a:custGeom>
              <a:solidFill>
                <a:schemeClr val="accent3"/>
              </a:solidFill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597FD6D-52F3-4764-6CA2-57064A6392F2}"/>
                  </a:ext>
                </a:extLst>
              </p:cNvPr>
              <p:cNvSpPr/>
              <p:nvPr/>
            </p:nvSpPr>
            <p:spPr>
              <a:xfrm rot="16200000">
                <a:off x="5491871" y="1339380"/>
                <a:ext cx="59552" cy="103423"/>
              </a:xfrm>
              <a:custGeom>
                <a:avLst/>
                <a:gdLst>
                  <a:gd name="connsiteX0" fmla="*/ 0 w 221622"/>
                  <a:gd name="connsiteY0" fmla="*/ 0 h 103423"/>
                  <a:gd name="connsiteX1" fmla="*/ 221623 w 221622"/>
                  <a:gd name="connsiteY1" fmla="*/ 0 h 103423"/>
                  <a:gd name="connsiteX2" fmla="*/ 221623 w 221622"/>
                  <a:gd name="connsiteY2" fmla="*/ 103424 h 103423"/>
                  <a:gd name="connsiteX3" fmla="*/ 0 w 221622"/>
                  <a:gd name="connsiteY3" fmla="*/ 103424 h 103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622" h="103423">
                    <a:moveTo>
                      <a:pt x="0" y="0"/>
                    </a:moveTo>
                    <a:lnTo>
                      <a:pt x="221623" y="0"/>
                    </a:lnTo>
                    <a:lnTo>
                      <a:pt x="221623" y="103424"/>
                    </a:lnTo>
                    <a:lnTo>
                      <a:pt x="0" y="103424"/>
                    </a:lnTo>
                    <a:close/>
                  </a:path>
                </a:pathLst>
              </a:custGeom>
              <a:solidFill>
                <a:schemeClr val="accent3"/>
              </a:solidFill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7E43A32-AFD2-D3B9-8E7E-F8C1759A2C35}"/>
                  </a:ext>
                </a:extLst>
              </p:cNvPr>
              <p:cNvSpPr txBox="1"/>
              <p:nvPr/>
            </p:nvSpPr>
            <p:spPr>
              <a:xfrm>
                <a:off x="5613328" y="1164148"/>
                <a:ext cx="6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e-IL" sz="1400">
                    <a:solidFill>
                      <a:schemeClr val="bg1">
                        <a:lumMod val="50000"/>
                      </a:schemeClr>
                    </a:solidFill>
                    <a:latin typeface="Söhne"/>
                  </a:rPr>
                  <a:t>26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  <a:latin typeface="Söhne"/>
                  </a:rPr>
                  <a:t>%</a:t>
                </a:r>
              </a:p>
            </p:txBody>
          </p:sp>
          <p:pic>
            <p:nvPicPr>
              <p:cNvPr id="63" name="Picture 10" descr="‪destination point sign symbol. vector illustration on white background  21594009 Vector Art at Vecteezy‬‏">
                <a:extLst>
                  <a:ext uri="{FF2B5EF4-FFF2-40B4-BE49-F238E27FC236}">
                    <a16:creationId xmlns:a16="http://schemas.microsoft.com/office/drawing/2014/main" id="{6E2BC50F-913A-FE57-A80F-BD1D55890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000" y1="43111" x2="52000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09" t="26758" r="32384" b="26242"/>
              <a:stretch/>
            </p:blipFill>
            <p:spPr bwMode="auto">
              <a:xfrm>
                <a:off x="2446460" y="1037140"/>
                <a:ext cx="366347" cy="480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9E52FE-055C-ADB9-9EEC-11F3B90A1989}"/>
                </a:ext>
              </a:extLst>
            </p:cNvPr>
            <p:cNvGrpSpPr/>
            <p:nvPr/>
          </p:nvGrpSpPr>
          <p:grpSpPr>
            <a:xfrm>
              <a:off x="2427461" y="3780095"/>
              <a:ext cx="3981796" cy="611241"/>
              <a:chOff x="2428054" y="3305066"/>
              <a:chExt cx="3981796" cy="6112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73786A6-097B-5798-665A-0E5812BDDCF0}"/>
                  </a:ext>
                </a:extLst>
              </p:cNvPr>
              <p:cNvGrpSpPr/>
              <p:nvPr/>
            </p:nvGrpSpPr>
            <p:grpSpPr>
              <a:xfrm>
                <a:off x="2428054" y="3305066"/>
                <a:ext cx="3981796" cy="611241"/>
                <a:chOff x="2377440" y="990774"/>
                <a:chExt cx="3981796" cy="611241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BDCC55C0-FDDB-C862-DE9B-406A67744DC1}"/>
                    </a:ext>
                  </a:extLst>
                </p:cNvPr>
                <p:cNvSpPr/>
                <p:nvPr/>
              </p:nvSpPr>
              <p:spPr>
                <a:xfrm>
                  <a:off x="2377440" y="990774"/>
                  <a:ext cx="3981796" cy="6112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2FAFEE4-4D6B-2330-1F52-2DC4245E437C}"/>
                    </a:ext>
                  </a:extLst>
                </p:cNvPr>
                <p:cNvSpPr txBox="1"/>
                <p:nvPr/>
              </p:nvSpPr>
              <p:spPr>
                <a:xfrm>
                  <a:off x="2889968" y="1094812"/>
                  <a:ext cx="270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0">
                      <a:effectLst/>
                      <a:latin typeface="Söhne"/>
                    </a:rPr>
                    <a:t>EVgo charging station </a:t>
                  </a:r>
                  <a:endParaRPr lang="en-US" sz="2000" b="1"/>
                </a:p>
              </p:txBody>
            </p:sp>
          </p:grpSp>
          <p:pic>
            <p:nvPicPr>
              <p:cNvPr id="49" name="Graphic 48" descr="Battery charging with solid fill">
                <a:extLst>
                  <a:ext uri="{FF2B5EF4-FFF2-40B4-BE49-F238E27FC236}">
                    <a16:creationId xmlns:a16="http://schemas.microsoft.com/office/drawing/2014/main" id="{96EBFB8B-A363-3ED1-09AF-0781C60FF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14254" y="3389209"/>
                <a:ext cx="441765" cy="441765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2757A1-C3BE-6C11-9583-8307A554E7FE}"/>
                </a:ext>
              </a:extLst>
            </p:cNvPr>
            <p:cNvCxnSpPr>
              <a:cxnSpLocks/>
            </p:cNvCxnSpPr>
            <p:nvPr/>
          </p:nvCxnSpPr>
          <p:spPr>
            <a:xfrm>
              <a:off x="3058160" y="4404401"/>
              <a:ext cx="0" cy="528577"/>
            </a:xfrm>
            <a:prstGeom prst="line">
              <a:avLst/>
            </a:prstGeom>
            <a:ln w="19050" cap="rnd">
              <a:solidFill>
                <a:schemeClr val="accent4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AA18E-E5CB-5168-A459-D6974E377834}"/>
                </a:ext>
              </a:extLst>
            </p:cNvPr>
            <p:cNvSpPr txBox="1"/>
            <p:nvPr/>
          </p:nvSpPr>
          <p:spPr>
            <a:xfrm>
              <a:off x="3135726" y="3262024"/>
              <a:ext cx="1021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>
                      <a:lumMod val="50000"/>
                    </a:schemeClr>
                  </a:solidFill>
                  <a:latin typeface="Söhne"/>
                </a:rPr>
                <a:t>146 km</a:t>
              </a:r>
              <a:endParaRPr 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03A1CE-7A61-491E-5CA8-7C2A364EFD15}"/>
                </a:ext>
              </a:extLst>
            </p:cNvPr>
            <p:cNvSpPr txBox="1"/>
            <p:nvPr/>
          </p:nvSpPr>
          <p:spPr>
            <a:xfrm>
              <a:off x="1721010" y="1066118"/>
              <a:ext cx="5665308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00" b="1" i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Enjoy your ride!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AFC5701-FF34-3301-D0D2-3E1AB1830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0393" y="945616"/>
              <a:ext cx="3518080" cy="4668848"/>
            </a:xfrm>
            <a:prstGeom prst="roundRect">
              <a:avLst>
                <a:gd name="adj" fmla="val 6861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pic>
          <p:nvPicPr>
            <p:cNvPr id="27" name="Picture 2" descr="Charging, location, marker, pin, station, localisation icon - Download on  Iconfinder">
              <a:extLst>
                <a:ext uri="{FF2B5EF4-FFF2-40B4-BE49-F238E27FC236}">
                  <a16:creationId xmlns:a16="http://schemas.microsoft.com/office/drawing/2014/main" id="{D1B350A9-0645-BA80-F310-D7117E469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1" t="22671" r="27811" b="20563"/>
            <a:stretch/>
          </p:blipFill>
          <p:spPr bwMode="auto">
            <a:xfrm>
              <a:off x="9251418" y="2594233"/>
              <a:ext cx="272946" cy="3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1F657-CF0D-7426-F65C-C50FE4A9FC95}"/>
                </a:ext>
              </a:extLst>
            </p:cNvPr>
            <p:cNvSpPr txBox="1"/>
            <p:nvPr/>
          </p:nvSpPr>
          <p:spPr>
            <a:xfrm>
              <a:off x="8765106" y="2904706"/>
              <a:ext cx="20906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EVgo</a:t>
              </a:r>
              <a:r>
                <a:rPr lang="he-IL" sz="140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 </a:t>
              </a:r>
              <a:r>
                <a:rPr lang="en-US" sz="1400" b="1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Charging Station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8424E9-E4CE-8960-201C-CAB84320BD69}"/>
                </a:ext>
              </a:extLst>
            </p:cNvPr>
            <p:cNvSpPr txBox="1"/>
            <p:nvPr/>
          </p:nvSpPr>
          <p:spPr>
            <a:xfrm>
              <a:off x="3135726" y="4486030"/>
              <a:ext cx="1021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>
                      <a:lumMod val="50000"/>
                    </a:schemeClr>
                  </a:solidFill>
                  <a:latin typeface="Söhne"/>
                </a:rPr>
                <a:t>275 km</a:t>
              </a:r>
              <a:endParaRPr lang="en-US" b="1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1DB1E8-70CF-F181-18D5-2CBA2182BCCF}"/>
                </a:ext>
              </a:extLst>
            </p:cNvPr>
            <p:cNvGrpSpPr/>
            <p:nvPr/>
          </p:nvGrpSpPr>
          <p:grpSpPr>
            <a:xfrm>
              <a:off x="8303228" y="5010137"/>
              <a:ext cx="1392291" cy="566051"/>
              <a:chOff x="2562766" y="2793993"/>
              <a:chExt cx="1816194" cy="97199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A9D7CC9-3DFF-6129-6D63-A2E44FD9F80E}"/>
                  </a:ext>
                </a:extLst>
              </p:cNvPr>
              <p:cNvSpPr/>
              <p:nvPr/>
            </p:nvSpPr>
            <p:spPr>
              <a:xfrm>
                <a:off x="2562766" y="2881026"/>
                <a:ext cx="1816194" cy="78673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687C81-4814-7B86-B8A4-B5B372CF359C}"/>
                  </a:ext>
                </a:extLst>
              </p:cNvPr>
              <p:cNvSpPr txBox="1"/>
              <p:nvPr/>
            </p:nvSpPr>
            <p:spPr>
              <a:xfrm>
                <a:off x="2562766" y="2793993"/>
                <a:ext cx="1816194" cy="47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>
                    <a:effectLst/>
                    <a:latin typeface="Söhne"/>
                  </a:rPr>
                  <a:t>Remaining distance </a:t>
                </a:r>
                <a:endParaRPr 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10765A-A6E2-1AD0-3678-F63E1C447FB2}"/>
                  </a:ext>
                </a:extLst>
              </p:cNvPr>
              <p:cNvSpPr txBox="1"/>
              <p:nvPr/>
            </p:nvSpPr>
            <p:spPr>
              <a:xfrm>
                <a:off x="2562766" y="3184639"/>
                <a:ext cx="1816194" cy="581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>
                    <a:latin typeface="Söhne"/>
                  </a:rPr>
                  <a:t>421 km</a:t>
                </a:r>
                <a:endParaRPr lang="en-US" sz="1600"/>
              </a:p>
            </p:txBody>
          </p:sp>
        </p:grpSp>
        <p:pic>
          <p:nvPicPr>
            <p:cNvPr id="38" name="Picture 8" descr="gas, map, place, point, station">
              <a:extLst>
                <a:ext uri="{FF2B5EF4-FFF2-40B4-BE49-F238E27FC236}">
                  <a16:creationId xmlns:a16="http://schemas.microsoft.com/office/drawing/2014/main" id="{6CF2B4F0-C8BE-35AB-68E6-3CEAE4E2B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770" y="889293"/>
              <a:ext cx="630942" cy="63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2" descr="‪Marker, Map, Icon, Car, Location, Automobile, Vehicle, Target, Design, png  | PNGWing‬‏">
              <a:extLst>
                <a:ext uri="{FF2B5EF4-FFF2-40B4-BE49-F238E27FC236}">
                  <a16:creationId xmlns:a16="http://schemas.microsoft.com/office/drawing/2014/main" id="{A7958740-103F-04F0-190D-D2986CE67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846" b="95935" l="2439" r="96098">
                          <a14:foregroundMark x1="47805" y1="3252" x2="18049" y2="14228"/>
                          <a14:foregroundMark x1="18049" y1="14228" x2="6341" y2="41870"/>
                          <a14:foregroundMark x1="6341" y1="41870" x2="27317" y2="77236"/>
                          <a14:foregroundMark x1="27317" y1="77236" x2="53659" y2="94715"/>
                          <a14:foregroundMark x1="53659" y1="94715" x2="98049" y2="47154"/>
                          <a14:foregroundMark x1="98049" y1="47154" x2="90244" y2="22764"/>
                          <a14:foregroundMark x1="90244" y1="22764" x2="47317" y2="3252"/>
                          <a14:foregroundMark x1="53659" y1="23171" x2="37073" y2="52439"/>
                          <a14:foregroundMark x1="37073" y1="52439" x2="61463" y2="32520"/>
                          <a14:foregroundMark x1="61463" y1="32520" x2="32195" y2="12195"/>
                          <a14:foregroundMark x1="32195" y1="12195" x2="31220" y2="14634"/>
                          <a14:foregroundMark x1="72195" y1="28455" x2="24390" y2="54472"/>
                          <a14:foregroundMark x1="24390" y1="54472" x2="26829" y2="15447"/>
                          <a14:foregroundMark x1="26829" y1="15447" x2="53659" y2="10163"/>
                          <a14:foregroundMark x1="53659" y1="10163" x2="54146" y2="10569"/>
                          <a14:foregroundMark x1="43415" y1="36585" x2="45366" y2="39837"/>
                          <a14:foregroundMark x1="69268" y1="47154" x2="69756" y2="50813"/>
                          <a14:foregroundMark x1="62439" y1="55691" x2="60488" y2="29675"/>
                          <a14:foregroundMark x1="60488" y1="29675" x2="77561" y2="45528"/>
                          <a14:foregroundMark x1="77561" y1="45528" x2="54146" y2="58537"/>
                          <a14:foregroundMark x1="54146" y1="58537" x2="44878" y2="59350"/>
                          <a14:foregroundMark x1="52683" y1="53659" x2="52683" y2="53659"/>
                          <a14:foregroundMark x1="79024" y1="32520" x2="31220" y2="25203"/>
                          <a14:foregroundMark x1="31707" y1="21951" x2="66341" y2="23984"/>
                          <a14:foregroundMark x1="66341" y1="23984" x2="76585" y2="36585"/>
                          <a14:foregroundMark x1="76098" y1="11789" x2="54146" y2="8537"/>
                          <a14:foregroundMark x1="93659" y1="35772" x2="96585" y2="48780"/>
                          <a14:foregroundMark x1="93171" y1="56911" x2="71707" y2="80081"/>
                          <a14:foregroundMark x1="54634" y1="84146" x2="37561" y2="81301"/>
                          <a14:foregroundMark x1="20000" y1="71545" x2="8293" y2="57724"/>
                          <a14:foregroundMark x1="8293" y1="24797" x2="6341" y2="45935"/>
                          <a14:foregroundMark x1="6341" y1="45935" x2="10244" y2="56098"/>
                          <a14:foregroundMark x1="41463" y1="93902" x2="41463" y2="93902"/>
                          <a14:foregroundMark x1="49756" y1="96341" x2="49756" y2="96341"/>
                          <a14:foregroundMark x1="2439" y1="42276" x2="2439" y2="42276"/>
                          <a14:foregroundMark x1="47805" y1="18699" x2="71707" y2="21951"/>
                          <a14:foregroundMark x1="27317" y1="41463" x2="27317" y2="41463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4920" y="969893"/>
              <a:ext cx="298887" cy="35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399E7-D561-271D-D2C2-6CB64CDC70CF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4B98B75F-FBDA-0B6B-E9E6-B4516179C14C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2767F6A-E6C5-9AA6-6D12-043A84560385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724C8053-5CF7-366E-AC3F-FB2BE53270EE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849E00D9-D51C-CBC4-5EA9-1DCE336B6CFB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17B6F-20BA-0401-89CA-B2788DD5F814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29" name="Picture 28" descr="A blue and black logo&#10;&#10;Description automatically generated">
              <a:extLst>
                <a:ext uri="{FF2B5EF4-FFF2-40B4-BE49-F238E27FC236}">
                  <a16:creationId xmlns:a16="http://schemas.microsoft.com/office/drawing/2014/main" id="{6E4927D1-6CED-9E59-EEEF-2D02E198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6C14AE-F7FD-7571-D9BA-EAA6C4717F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096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24256EC-A838-96B5-77B2-10F184158A23}"/>
              </a:ext>
            </a:extLst>
          </p:cNvPr>
          <p:cNvGrpSpPr/>
          <p:nvPr/>
        </p:nvGrpSpPr>
        <p:grpSpPr>
          <a:xfrm>
            <a:off x="1407160" y="863600"/>
            <a:ext cx="9377680" cy="5130800"/>
            <a:chOff x="1721010" y="731520"/>
            <a:chExt cx="9377680" cy="51308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3E3B19-B955-B91A-8F18-21C3CEB6FBBB}"/>
                </a:ext>
              </a:extLst>
            </p:cNvPr>
            <p:cNvSpPr/>
            <p:nvPr/>
          </p:nvSpPr>
          <p:spPr>
            <a:xfrm>
              <a:off x="1721010" y="731520"/>
              <a:ext cx="9377680" cy="5130800"/>
            </a:xfrm>
            <a:prstGeom prst="roundRect">
              <a:avLst>
                <a:gd name="adj" fmla="val 815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FA0BCE-2FFC-DA68-2333-63477EF9A80B}"/>
                </a:ext>
              </a:extLst>
            </p:cNvPr>
            <p:cNvGrpSpPr/>
            <p:nvPr/>
          </p:nvGrpSpPr>
          <p:grpSpPr>
            <a:xfrm>
              <a:off x="2428054" y="2492188"/>
              <a:ext cx="3981796" cy="611241"/>
              <a:chOff x="2377440" y="990774"/>
              <a:chExt cx="3981796" cy="61124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C48E426-4D87-CA49-5CF0-FB58B9C3DB37}"/>
                  </a:ext>
                </a:extLst>
              </p:cNvPr>
              <p:cNvSpPr/>
              <p:nvPr/>
            </p:nvSpPr>
            <p:spPr>
              <a:xfrm>
                <a:off x="2377440" y="990774"/>
                <a:ext cx="3981796" cy="6112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7D213B-186A-0EF0-1C97-32BDE1E780EE}"/>
                  </a:ext>
                </a:extLst>
              </p:cNvPr>
              <p:cNvSpPr txBox="1"/>
              <p:nvPr/>
            </p:nvSpPr>
            <p:spPr>
              <a:xfrm>
                <a:off x="2889967" y="1094812"/>
                <a:ext cx="26274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>
                    <a:effectLst/>
                    <a:latin typeface="Söhne"/>
                  </a:rPr>
                  <a:t>Y</a:t>
                </a:r>
                <a:r>
                  <a:rPr lang="en-US" sz="2000" b="1">
                    <a:latin typeface="Söhne"/>
                  </a:rPr>
                  <a:t>our current location</a:t>
                </a:r>
                <a:endParaRPr lang="en-US" sz="2000" b="1"/>
              </a:p>
            </p:txBody>
          </p:sp>
          <p:pic>
            <p:nvPicPr>
              <p:cNvPr id="63" name="Graphic 62" descr="Full battery with solid fill">
                <a:extLst>
                  <a:ext uri="{FF2B5EF4-FFF2-40B4-BE49-F238E27FC236}">
                    <a16:creationId xmlns:a16="http://schemas.microsoft.com/office/drawing/2014/main" id="{166B9284-E3AA-DE44-E023-8446E2E41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344346" y="1117982"/>
                <a:ext cx="354596" cy="354596"/>
              </a:xfrm>
              <a:prstGeom prst="rect">
                <a:avLst/>
              </a:prstGeom>
            </p:spPr>
          </p:pic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CC99164-3A76-A7A8-3E1F-E90FCFC3123F}"/>
                  </a:ext>
                </a:extLst>
              </p:cNvPr>
              <p:cNvSpPr txBox="1"/>
              <p:nvPr/>
            </p:nvSpPr>
            <p:spPr>
              <a:xfrm>
                <a:off x="5613328" y="1164148"/>
                <a:ext cx="6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Söhne"/>
                  </a:rPr>
                  <a:t>82%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34" name="Picture 10" descr="‪destination point sign symbol. vector illustration on white background  21594009 Vector Art at Vecteezy‬‏">
                <a:extLst>
                  <a:ext uri="{FF2B5EF4-FFF2-40B4-BE49-F238E27FC236}">
                    <a16:creationId xmlns:a16="http://schemas.microsoft.com/office/drawing/2014/main" id="{E7262E19-67E5-DA43-25E4-0104957B2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000" y1="43111" x2="52000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09" t="26758" r="32384" b="26242"/>
              <a:stretch/>
            </p:blipFill>
            <p:spPr bwMode="auto">
              <a:xfrm>
                <a:off x="2446460" y="1037140"/>
                <a:ext cx="366347" cy="480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4143C1-0757-9030-9E39-0FC7A34E873E}"/>
                </a:ext>
              </a:extLst>
            </p:cNvPr>
            <p:cNvGrpSpPr/>
            <p:nvPr/>
          </p:nvGrpSpPr>
          <p:grpSpPr>
            <a:xfrm>
              <a:off x="2427461" y="1737615"/>
              <a:ext cx="3981796" cy="611241"/>
              <a:chOff x="2413924" y="1037140"/>
              <a:chExt cx="3981796" cy="61124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BE47FE-503C-E5DC-BB50-418351BC8EDC}"/>
                  </a:ext>
                </a:extLst>
              </p:cNvPr>
              <p:cNvGrpSpPr/>
              <p:nvPr/>
            </p:nvGrpSpPr>
            <p:grpSpPr>
              <a:xfrm>
                <a:off x="2413924" y="1037140"/>
                <a:ext cx="3981796" cy="611241"/>
                <a:chOff x="2377440" y="990774"/>
                <a:chExt cx="3981796" cy="611241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8BB7491A-1823-EE01-DCE2-604AF868F283}"/>
                    </a:ext>
                  </a:extLst>
                </p:cNvPr>
                <p:cNvSpPr/>
                <p:nvPr/>
              </p:nvSpPr>
              <p:spPr>
                <a:xfrm>
                  <a:off x="2377440" y="990774"/>
                  <a:ext cx="3981796" cy="61124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2CA8D6-9F8B-AFFD-4BA3-539CCA9528BD}"/>
                    </a:ext>
                  </a:extLst>
                </p:cNvPr>
                <p:cNvSpPr txBox="1"/>
                <p:nvPr/>
              </p:nvSpPr>
              <p:spPr>
                <a:xfrm>
                  <a:off x="2877716" y="1081150"/>
                  <a:ext cx="3481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0">
                      <a:effectLst/>
                      <a:latin typeface="Söhne"/>
                    </a:rPr>
                    <a:t>Sheffield, UK              Exeter, UK</a:t>
                  </a:r>
                  <a:endParaRPr lang="en-US" sz="2000" b="1"/>
                </a:p>
              </p:txBody>
            </p:sp>
          </p:grpSp>
          <p:pic>
            <p:nvPicPr>
              <p:cNvPr id="28" name="Graphic 27" descr="Route (Two Pins With A Path) with solid fill">
                <a:extLst>
                  <a:ext uri="{FF2B5EF4-FFF2-40B4-BE49-F238E27FC236}">
                    <a16:creationId xmlns:a16="http://schemas.microsoft.com/office/drawing/2014/main" id="{A2873163-A963-8D87-D9B2-259F547C5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28054" y="1084498"/>
                <a:ext cx="486146" cy="48614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7F557D7-37F4-5931-03D5-50EA48942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654" y="1342761"/>
                <a:ext cx="5419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5B2802-3C60-F515-1511-08897E04FE0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160" y="3130001"/>
              <a:ext cx="0" cy="636184"/>
            </a:xfrm>
            <a:prstGeom prst="line">
              <a:avLst/>
            </a:prstGeom>
            <a:ln w="19050" cap="rnd">
              <a:solidFill>
                <a:schemeClr val="accent4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1BBBF24-700F-36C0-2EA1-76594E374065}"/>
                </a:ext>
              </a:extLst>
            </p:cNvPr>
            <p:cNvGrpSpPr/>
            <p:nvPr/>
          </p:nvGrpSpPr>
          <p:grpSpPr>
            <a:xfrm>
              <a:off x="2427461" y="4932978"/>
              <a:ext cx="3981796" cy="611241"/>
              <a:chOff x="2377440" y="990774"/>
              <a:chExt cx="3981796" cy="61124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28CB3889-A9F2-0B30-8C93-106F8B268A18}"/>
                  </a:ext>
                </a:extLst>
              </p:cNvPr>
              <p:cNvSpPr/>
              <p:nvPr/>
            </p:nvSpPr>
            <p:spPr>
              <a:xfrm>
                <a:off x="2377440" y="990774"/>
                <a:ext cx="3981796" cy="6112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B00AAC-D8AE-FC89-949D-EAB61524B9F8}"/>
                  </a:ext>
                </a:extLst>
              </p:cNvPr>
              <p:cNvSpPr txBox="1"/>
              <p:nvPr/>
            </p:nvSpPr>
            <p:spPr>
              <a:xfrm>
                <a:off x="2889968" y="1094812"/>
                <a:ext cx="18084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>
                    <a:effectLst/>
                    <a:latin typeface="Söhne"/>
                  </a:rPr>
                  <a:t>Exeter, UK</a:t>
                </a:r>
                <a:endParaRPr lang="en-US" sz="2000" b="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C611BC6-FEE9-FD0B-15F3-0921A12D0BB7}"/>
                  </a:ext>
                </a:extLst>
              </p:cNvPr>
              <p:cNvSpPr/>
              <p:nvPr/>
            </p:nvSpPr>
            <p:spPr>
              <a:xfrm rot="16200000">
                <a:off x="5359121" y="1206632"/>
                <a:ext cx="325046" cy="177298"/>
              </a:xfrm>
              <a:custGeom>
                <a:avLst/>
                <a:gdLst>
                  <a:gd name="connsiteX0" fmla="*/ 310272 w 325046"/>
                  <a:gd name="connsiteY0" fmla="*/ 55406 h 177298"/>
                  <a:gd name="connsiteX1" fmla="*/ 295497 w 325046"/>
                  <a:gd name="connsiteY1" fmla="*/ 55406 h 177298"/>
                  <a:gd name="connsiteX2" fmla="*/ 295497 w 325046"/>
                  <a:gd name="connsiteY2" fmla="*/ 14775 h 177298"/>
                  <a:gd name="connsiteX3" fmla="*/ 280722 w 325046"/>
                  <a:gd name="connsiteY3" fmla="*/ 0 h 177298"/>
                  <a:gd name="connsiteX4" fmla="*/ 14775 w 325046"/>
                  <a:gd name="connsiteY4" fmla="*/ 0 h 177298"/>
                  <a:gd name="connsiteX5" fmla="*/ 0 w 325046"/>
                  <a:gd name="connsiteY5" fmla="*/ 14775 h 177298"/>
                  <a:gd name="connsiteX6" fmla="*/ 0 w 325046"/>
                  <a:gd name="connsiteY6" fmla="*/ 162523 h 177298"/>
                  <a:gd name="connsiteX7" fmla="*/ 14775 w 325046"/>
                  <a:gd name="connsiteY7" fmla="*/ 177298 h 177298"/>
                  <a:gd name="connsiteX8" fmla="*/ 280722 w 325046"/>
                  <a:gd name="connsiteY8" fmla="*/ 177298 h 177298"/>
                  <a:gd name="connsiteX9" fmla="*/ 295497 w 325046"/>
                  <a:gd name="connsiteY9" fmla="*/ 162523 h 177298"/>
                  <a:gd name="connsiteX10" fmla="*/ 295497 w 325046"/>
                  <a:gd name="connsiteY10" fmla="*/ 121892 h 177298"/>
                  <a:gd name="connsiteX11" fmla="*/ 310272 w 325046"/>
                  <a:gd name="connsiteY11" fmla="*/ 121892 h 177298"/>
                  <a:gd name="connsiteX12" fmla="*/ 325046 w 325046"/>
                  <a:gd name="connsiteY12" fmla="*/ 107118 h 177298"/>
                  <a:gd name="connsiteX13" fmla="*/ 325046 w 325046"/>
                  <a:gd name="connsiteY13" fmla="*/ 70180 h 177298"/>
                  <a:gd name="connsiteX14" fmla="*/ 310272 w 325046"/>
                  <a:gd name="connsiteY14" fmla="*/ 55406 h 177298"/>
                  <a:gd name="connsiteX15" fmla="*/ 273334 w 325046"/>
                  <a:gd name="connsiteY15" fmla="*/ 155136 h 177298"/>
                  <a:gd name="connsiteX16" fmla="*/ 22162 w 325046"/>
                  <a:gd name="connsiteY16" fmla="*/ 155136 h 177298"/>
                  <a:gd name="connsiteX17" fmla="*/ 22162 w 325046"/>
                  <a:gd name="connsiteY17" fmla="*/ 22162 h 177298"/>
                  <a:gd name="connsiteX18" fmla="*/ 273334 w 325046"/>
                  <a:gd name="connsiteY18" fmla="*/ 22162 h 177298"/>
                  <a:gd name="connsiteX19" fmla="*/ 273334 w 325046"/>
                  <a:gd name="connsiteY19" fmla="*/ 155136 h 177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5046" h="177298">
                    <a:moveTo>
                      <a:pt x="310272" y="55406"/>
                    </a:moveTo>
                    <a:lnTo>
                      <a:pt x="295497" y="55406"/>
                    </a:lnTo>
                    <a:lnTo>
                      <a:pt x="295497" y="14775"/>
                    </a:lnTo>
                    <a:cubicBezTo>
                      <a:pt x="295497" y="6649"/>
                      <a:pt x="288848" y="0"/>
                      <a:pt x="280722" y="0"/>
                    </a:cubicBezTo>
                    <a:lnTo>
                      <a:pt x="14775" y="0"/>
                    </a:lnTo>
                    <a:cubicBezTo>
                      <a:pt x="6649" y="0"/>
                      <a:pt x="0" y="6649"/>
                      <a:pt x="0" y="14775"/>
                    </a:cubicBezTo>
                    <a:lnTo>
                      <a:pt x="0" y="162523"/>
                    </a:lnTo>
                    <a:cubicBezTo>
                      <a:pt x="0" y="170649"/>
                      <a:pt x="6649" y="177298"/>
                      <a:pt x="14775" y="177298"/>
                    </a:cubicBezTo>
                    <a:lnTo>
                      <a:pt x="280722" y="177298"/>
                    </a:lnTo>
                    <a:cubicBezTo>
                      <a:pt x="288848" y="177298"/>
                      <a:pt x="295497" y="170649"/>
                      <a:pt x="295497" y="162523"/>
                    </a:cubicBezTo>
                    <a:lnTo>
                      <a:pt x="295497" y="121892"/>
                    </a:lnTo>
                    <a:lnTo>
                      <a:pt x="310272" y="121892"/>
                    </a:lnTo>
                    <a:cubicBezTo>
                      <a:pt x="318398" y="121892"/>
                      <a:pt x="325046" y="115244"/>
                      <a:pt x="325046" y="107118"/>
                    </a:cubicBezTo>
                    <a:lnTo>
                      <a:pt x="325046" y="70180"/>
                    </a:lnTo>
                    <a:cubicBezTo>
                      <a:pt x="325046" y="62054"/>
                      <a:pt x="318398" y="55406"/>
                      <a:pt x="310272" y="55406"/>
                    </a:cubicBezTo>
                    <a:close/>
                    <a:moveTo>
                      <a:pt x="273334" y="155136"/>
                    </a:moveTo>
                    <a:lnTo>
                      <a:pt x="22162" y="155136"/>
                    </a:lnTo>
                    <a:lnTo>
                      <a:pt x="22162" y="22162"/>
                    </a:lnTo>
                    <a:lnTo>
                      <a:pt x="273334" y="22162"/>
                    </a:lnTo>
                    <a:lnTo>
                      <a:pt x="273334" y="155136"/>
                    </a:lnTo>
                    <a:close/>
                  </a:path>
                </a:pathLst>
              </a:custGeom>
              <a:solidFill>
                <a:schemeClr val="accent3"/>
              </a:solidFill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B147C96-8EB0-19F0-AF92-CAFB959A9E58}"/>
                  </a:ext>
                </a:extLst>
              </p:cNvPr>
              <p:cNvSpPr/>
              <p:nvPr/>
            </p:nvSpPr>
            <p:spPr>
              <a:xfrm rot="16200000">
                <a:off x="5491871" y="1339380"/>
                <a:ext cx="59552" cy="103423"/>
              </a:xfrm>
              <a:custGeom>
                <a:avLst/>
                <a:gdLst>
                  <a:gd name="connsiteX0" fmla="*/ 0 w 221622"/>
                  <a:gd name="connsiteY0" fmla="*/ 0 h 103423"/>
                  <a:gd name="connsiteX1" fmla="*/ 221623 w 221622"/>
                  <a:gd name="connsiteY1" fmla="*/ 0 h 103423"/>
                  <a:gd name="connsiteX2" fmla="*/ 221623 w 221622"/>
                  <a:gd name="connsiteY2" fmla="*/ 103424 h 103423"/>
                  <a:gd name="connsiteX3" fmla="*/ 0 w 221622"/>
                  <a:gd name="connsiteY3" fmla="*/ 103424 h 103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622" h="103423">
                    <a:moveTo>
                      <a:pt x="0" y="0"/>
                    </a:moveTo>
                    <a:lnTo>
                      <a:pt x="221623" y="0"/>
                    </a:lnTo>
                    <a:lnTo>
                      <a:pt x="221623" y="103424"/>
                    </a:lnTo>
                    <a:lnTo>
                      <a:pt x="0" y="103424"/>
                    </a:lnTo>
                    <a:close/>
                  </a:path>
                </a:pathLst>
              </a:custGeom>
              <a:solidFill>
                <a:schemeClr val="accent3"/>
              </a:solidFill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05D2EA-CE7A-D5BC-276E-C93042805250}"/>
                  </a:ext>
                </a:extLst>
              </p:cNvPr>
              <p:cNvSpPr txBox="1"/>
              <p:nvPr/>
            </p:nvSpPr>
            <p:spPr>
              <a:xfrm>
                <a:off x="5613328" y="1164148"/>
                <a:ext cx="6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  <a:latin typeface="Söhne"/>
                  </a:rPr>
                  <a:t>24%</a:t>
                </a:r>
              </a:p>
            </p:txBody>
          </p:sp>
          <p:pic>
            <p:nvPicPr>
              <p:cNvPr id="48" name="Picture 10" descr="‪destination point sign symbol. vector illustration on white background  21594009 Vector Art at Vecteezy‬‏">
                <a:extLst>
                  <a:ext uri="{FF2B5EF4-FFF2-40B4-BE49-F238E27FC236}">
                    <a16:creationId xmlns:a16="http://schemas.microsoft.com/office/drawing/2014/main" id="{08647758-2083-3FE8-5A0F-38F424665B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000" y1="43111" x2="52000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09" t="26758" r="32384" b="26242"/>
              <a:stretch/>
            </p:blipFill>
            <p:spPr bwMode="auto">
              <a:xfrm>
                <a:off x="2446460" y="1037140"/>
                <a:ext cx="366347" cy="480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C5DD90-C780-EA93-3BAB-F91780ED767F}"/>
                </a:ext>
              </a:extLst>
            </p:cNvPr>
            <p:cNvGrpSpPr/>
            <p:nvPr/>
          </p:nvGrpSpPr>
          <p:grpSpPr>
            <a:xfrm>
              <a:off x="2427461" y="3780095"/>
              <a:ext cx="3981796" cy="611241"/>
              <a:chOff x="2428054" y="3305066"/>
              <a:chExt cx="3981796" cy="61124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23A6921-0BE9-8109-2A20-316146A17AC7}"/>
                  </a:ext>
                </a:extLst>
              </p:cNvPr>
              <p:cNvGrpSpPr/>
              <p:nvPr/>
            </p:nvGrpSpPr>
            <p:grpSpPr>
              <a:xfrm>
                <a:off x="2428054" y="3305066"/>
                <a:ext cx="3981796" cy="611241"/>
                <a:chOff x="2377440" y="990774"/>
                <a:chExt cx="3981796" cy="611241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809A7FE-F316-94A7-5FFD-90C12E3848FB}"/>
                    </a:ext>
                  </a:extLst>
                </p:cNvPr>
                <p:cNvSpPr/>
                <p:nvPr/>
              </p:nvSpPr>
              <p:spPr>
                <a:xfrm>
                  <a:off x="2377440" y="990774"/>
                  <a:ext cx="3981796" cy="61124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78CDA54-E582-6FE0-F08C-EE0D14014B0E}"/>
                    </a:ext>
                  </a:extLst>
                </p:cNvPr>
                <p:cNvSpPr txBox="1"/>
                <p:nvPr/>
              </p:nvSpPr>
              <p:spPr>
                <a:xfrm>
                  <a:off x="2889968" y="1094812"/>
                  <a:ext cx="27092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0">
                      <a:ln w="1270">
                        <a:noFill/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Google Sans"/>
                    </a:rPr>
                    <a:t>A</a:t>
                  </a:r>
                  <a:r>
                    <a:rPr lang="en-US" sz="2000" b="1">
                      <a:ln w="1270">
                        <a:noFill/>
                      </a:ln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Google Sans"/>
                    </a:rPr>
                    <a:t>bb</a:t>
                  </a:r>
                  <a:r>
                    <a:rPr lang="en-US" sz="2000" b="1" i="0">
                      <a:effectLst/>
                      <a:latin typeface="Söhne"/>
                    </a:rPr>
                    <a:t> charging station </a:t>
                  </a:r>
                  <a:endParaRPr lang="en-US" sz="2000" b="1"/>
                </a:p>
              </p:txBody>
            </p:sp>
          </p:grpSp>
          <p:pic>
            <p:nvPicPr>
              <p:cNvPr id="53" name="Graphic 52" descr="Battery charging with solid fill">
                <a:extLst>
                  <a:ext uri="{FF2B5EF4-FFF2-40B4-BE49-F238E27FC236}">
                    <a16:creationId xmlns:a16="http://schemas.microsoft.com/office/drawing/2014/main" id="{A90DDA5B-9280-649B-68C3-DC9EA07E2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14254" y="3389209"/>
                <a:ext cx="441765" cy="441765"/>
              </a:xfrm>
              <a:prstGeom prst="rect">
                <a:avLst/>
              </a:prstGeom>
            </p:spPr>
          </p:pic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7E1D9D-BD04-66B9-E0E5-6A086A93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058160" y="4404401"/>
              <a:ext cx="0" cy="528577"/>
            </a:xfrm>
            <a:prstGeom prst="line">
              <a:avLst/>
            </a:prstGeom>
            <a:ln w="19050" cap="rnd">
              <a:solidFill>
                <a:schemeClr val="accent4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2A619E-0BA6-7C53-0667-3B3836B257A8}"/>
                </a:ext>
              </a:extLst>
            </p:cNvPr>
            <p:cNvSpPr txBox="1"/>
            <p:nvPr/>
          </p:nvSpPr>
          <p:spPr>
            <a:xfrm>
              <a:off x="3135726" y="3262024"/>
              <a:ext cx="1021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>
                      <a:lumMod val="50000"/>
                    </a:schemeClr>
                  </a:solidFill>
                  <a:latin typeface="Söhne"/>
                </a:rPr>
                <a:t>77 km</a:t>
              </a:r>
              <a:endParaRPr lang="en-US" b="1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302DD4D2-772F-50D8-C71B-AEF4D675655D}"/>
                </a:ext>
              </a:extLst>
            </p:cNvPr>
            <p:cNvSpPr txBox="1"/>
            <p:nvPr/>
          </p:nvSpPr>
          <p:spPr>
            <a:xfrm>
              <a:off x="1721010" y="1066118"/>
              <a:ext cx="56653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The route has been updated</a:t>
              </a:r>
              <a:r>
                <a:rPr lang="he-IL" sz="2800" b="1" i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!</a:t>
              </a:r>
              <a:endParaRPr lang="en-US" sz="2800" b="1" i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endParaRPr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21CA3A9A-F907-044A-C2E8-2FE22A8AC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7" r="5727"/>
            <a:stretch/>
          </p:blipFill>
          <p:spPr>
            <a:xfrm>
              <a:off x="7170393" y="945616"/>
              <a:ext cx="3518080" cy="4668848"/>
            </a:xfrm>
            <a:prstGeom prst="roundRect">
              <a:avLst>
                <a:gd name="adj" fmla="val 6861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D5DAA1C9-040D-BEEE-E637-9A1377DB16CA}"/>
                </a:ext>
              </a:extLst>
            </p:cNvPr>
            <p:cNvSpPr txBox="1"/>
            <p:nvPr/>
          </p:nvSpPr>
          <p:spPr>
            <a:xfrm>
              <a:off x="3135726" y="4486030"/>
              <a:ext cx="1021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>
                      <a:lumMod val="50000"/>
                    </a:schemeClr>
                  </a:solidFill>
                  <a:latin typeface="Söhne"/>
                </a:rPr>
                <a:t>290 km</a:t>
              </a:r>
              <a:endParaRPr lang="en-US" b="1"/>
            </a:p>
          </p:txBody>
        </p: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79C04346-EAE3-019A-BAAC-BBF8DF23FB0A}"/>
                </a:ext>
              </a:extLst>
            </p:cNvPr>
            <p:cNvGrpSpPr/>
            <p:nvPr/>
          </p:nvGrpSpPr>
          <p:grpSpPr>
            <a:xfrm>
              <a:off x="8303228" y="5010137"/>
              <a:ext cx="1392291" cy="566051"/>
              <a:chOff x="2562766" y="2793993"/>
              <a:chExt cx="1816194" cy="971994"/>
            </a:xfrm>
          </p:grpSpPr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07170C73-C02C-37F8-57AD-456E1714E79A}"/>
                  </a:ext>
                </a:extLst>
              </p:cNvPr>
              <p:cNvSpPr/>
              <p:nvPr/>
            </p:nvSpPr>
            <p:spPr>
              <a:xfrm>
                <a:off x="2562766" y="2881026"/>
                <a:ext cx="1816194" cy="78673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1CACB200-B663-0C07-78E1-84D14434307E}"/>
                  </a:ext>
                </a:extLst>
              </p:cNvPr>
              <p:cNvSpPr txBox="1"/>
              <p:nvPr/>
            </p:nvSpPr>
            <p:spPr>
              <a:xfrm>
                <a:off x="2562766" y="2793993"/>
                <a:ext cx="1816194" cy="47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>
                    <a:effectLst/>
                    <a:latin typeface="Söhne"/>
                  </a:rPr>
                  <a:t>Remaining distance </a:t>
                </a:r>
                <a:endParaRPr lang="en-US" sz="1200"/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37677DB9-59A8-D149-5AB8-707CB2D8A595}"/>
                  </a:ext>
                </a:extLst>
              </p:cNvPr>
              <p:cNvSpPr txBox="1"/>
              <p:nvPr/>
            </p:nvSpPr>
            <p:spPr>
              <a:xfrm>
                <a:off x="2562766" y="3184639"/>
                <a:ext cx="1816194" cy="581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>
                    <a:latin typeface="Söhne"/>
                  </a:rPr>
                  <a:t>321 km</a:t>
                </a:r>
                <a:endParaRPr lang="en-US" sz="1600"/>
              </a:p>
            </p:txBody>
          </p:sp>
        </p:grpSp>
        <p:pic>
          <p:nvPicPr>
            <p:cNvPr id="10" name="Picture 9" descr="Charging, location, marker, pin, station, localisation icon - Download on  Iconfinder">
              <a:extLst>
                <a:ext uri="{FF2B5EF4-FFF2-40B4-BE49-F238E27FC236}">
                  <a16:creationId xmlns:a16="http://schemas.microsoft.com/office/drawing/2014/main" id="{CEBFF3D9-75D2-AD7D-81D1-0F8E3C198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1" t="22671" r="27811" b="20563"/>
            <a:stretch/>
          </p:blipFill>
          <p:spPr bwMode="auto">
            <a:xfrm>
              <a:off x="9456502" y="2428775"/>
              <a:ext cx="272946" cy="3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29CAD8-7FCF-0D0A-A0ED-DA1FAABBEECB}"/>
                </a:ext>
              </a:extLst>
            </p:cNvPr>
            <p:cNvSpPr txBox="1"/>
            <p:nvPr/>
          </p:nvSpPr>
          <p:spPr>
            <a:xfrm>
              <a:off x="8861294" y="2716590"/>
              <a:ext cx="19997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1" i="0" u="sng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defRPr>
              </a:lvl1pPr>
            </a:lstStyle>
            <a:p>
              <a:r>
                <a:rPr lang="en-US" u="none"/>
                <a:t>Abb</a:t>
              </a:r>
              <a:r>
                <a:rPr lang="he-IL" u="none"/>
                <a:t> </a:t>
              </a:r>
              <a:r>
                <a:rPr lang="en-US" u="none"/>
                <a:t>Charging Station</a:t>
              </a:r>
            </a:p>
          </p:txBody>
        </p:sp>
        <p:pic>
          <p:nvPicPr>
            <p:cNvPr id="13" name="Picture 8" descr="gas, map, place, point, station">
              <a:extLst>
                <a:ext uri="{FF2B5EF4-FFF2-40B4-BE49-F238E27FC236}">
                  <a16:creationId xmlns:a16="http://schemas.microsoft.com/office/drawing/2014/main" id="{B8A39014-3195-BD76-1659-A85E116F1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770" y="889293"/>
              <a:ext cx="630942" cy="63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‪Marker, Map, Icon, Car, Location, Automobile, Vehicle, Target, Design, png  | PNGWing‬‏">
              <a:extLst>
                <a:ext uri="{FF2B5EF4-FFF2-40B4-BE49-F238E27FC236}">
                  <a16:creationId xmlns:a16="http://schemas.microsoft.com/office/drawing/2014/main" id="{44BACA2A-4462-9B5B-FE15-3CA824D68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846" b="95935" l="2439" r="96098">
                          <a14:foregroundMark x1="47805" y1="3252" x2="18049" y2="14228"/>
                          <a14:foregroundMark x1="18049" y1="14228" x2="6341" y2="41870"/>
                          <a14:foregroundMark x1="6341" y1="41870" x2="27317" y2="77236"/>
                          <a14:foregroundMark x1="27317" y1="77236" x2="53659" y2="94715"/>
                          <a14:foregroundMark x1="53659" y1="94715" x2="98049" y2="47154"/>
                          <a14:foregroundMark x1="98049" y1="47154" x2="90244" y2="22764"/>
                          <a14:foregroundMark x1="90244" y1="22764" x2="47317" y2="3252"/>
                          <a14:foregroundMark x1="53659" y1="23171" x2="37073" y2="52439"/>
                          <a14:foregroundMark x1="37073" y1="52439" x2="61463" y2="32520"/>
                          <a14:foregroundMark x1="61463" y1="32520" x2="32195" y2="12195"/>
                          <a14:foregroundMark x1="32195" y1="12195" x2="31220" y2="14634"/>
                          <a14:foregroundMark x1="72195" y1="28455" x2="24390" y2="54472"/>
                          <a14:foregroundMark x1="24390" y1="54472" x2="26829" y2="15447"/>
                          <a14:foregroundMark x1="26829" y1="15447" x2="53659" y2="10163"/>
                          <a14:foregroundMark x1="53659" y1="10163" x2="54146" y2="10569"/>
                          <a14:foregroundMark x1="43415" y1="36585" x2="45366" y2="39837"/>
                          <a14:foregroundMark x1="69268" y1="47154" x2="69756" y2="50813"/>
                          <a14:foregroundMark x1="62439" y1="55691" x2="60488" y2="29675"/>
                          <a14:foregroundMark x1="60488" y1="29675" x2="77561" y2="45528"/>
                          <a14:foregroundMark x1="77561" y1="45528" x2="54146" y2="58537"/>
                          <a14:foregroundMark x1="54146" y1="58537" x2="44878" y2="59350"/>
                          <a14:foregroundMark x1="52683" y1="53659" x2="52683" y2="53659"/>
                          <a14:foregroundMark x1="79024" y1="32520" x2="31220" y2="25203"/>
                          <a14:foregroundMark x1="31707" y1="21951" x2="66341" y2="23984"/>
                          <a14:foregroundMark x1="66341" y1="23984" x2="76585" y2="36585"/>
                          <a14:foregroundMark x1="76098" y1="11789" x2="54146" y2="8537"/>
                          <a14:foregroundMark x1="93659" y1="35772" x2="96585" y2="48780"/>
                          <a14:foregroundMark x1="93171" y1="56911" x2="71707" y2="80081"/>
                          <a14:foregroundMark x1="54634" y1="84146" x2="37561" y2="81301"/>
                          <a14:foregroundMark x1="20000" y1="71545" x2="8293" y2="57724"/>
                          <a14:foregroundMark x1="8293" y1="24797" x2="6341" y2="45935"/>
                          <a14:foregroundMark x1="6341" y1="45935" x2="10244" y2="56098"/>
                          <a14:foregroundMark x1="41463" y1="93902" x2="41463" y2="93902"/>
                          <a14:foregroundMark x1="49756" y1="96341" x2="49756" y2="96341"/>
                          <a14:foregroundMark x1="2439" y1="42276" x2="2439" y2="42276"/>
                          <a14:foregroundMark x1="47805" y1="18699" x2="71707" y2="21951"/>
                          <a14:foregroundMark x1="27317" y1="41463" x2="27317" y2="41463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055" y="2048769"/>
              <a:ext cx="298887" cy="35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BBB56-E8B1-891A-BAC8-9E276255A4E4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5" name="Picture 14" descr="A blue and black logo&#10;&#10;Description automatically generated">
              <a:extLst>
                <a:ext uri="{FF2B5EF4-FFF2-40B4-BE49-F238E27FC236}">
                  <a16:creationId xmlns:a16="http://schemas.microsoft.com/office/drawing/2014/main" id="{40F20849-25D2-468F-81A1-29D4CBAF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26D11C-8726-C412-13A4-B45F95EA36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AFFB8-E5AC-82F3-9CF8-EB889659D4CC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34" name="object 2">
              <a:extLst>
                <a:ext uri="{FF2B5EF4-FFF2-40B4-BE49-F238E27FC236}">
                  <a16:creationId xmlns:a16="http://schemas.microsoft.com/office/drawing/2014/main" id="{6A630E61-408F-DA4A-BBA7-65E243ABAA57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36" name="object 3">
              <a:extLst>
                <a:ext uri="{FF2B5EF4-FFF2-40B4-BE49-F238E27FC236}">
                  <a16:creationId xmlns:a16="http://schemas.microsoft.com/office/drawing/2014/main" id="{85241B72-5A84-ED8C-DF82-E38A244BDCD0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39" name="object 2">
              <a:extLst>
                <a:ext uri="{FF2B5EF4-FFF2-40B4-BE49-F238E27FC236}">
                  <a16:creationId xmlns:a16="http://schemas.microsoft.com/office/drawing/2014/main" id="{3D6BE563-ECB2-FFEF-102C-E6B1C765C337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41" name="object 2">
              <a:extLst>
                <a:ext uri="{FF2B5EF4-FFF2-40B4-BE49-F238E27FC236}">
                  <a16:creationId xmlns:a16="http://schemas.microsoft.com/office/drawing/2014/main" id="{4306AA30-77B6-1805-9517-21D0C9BC31E5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55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620A-BAFF-7548-59DF-EA58CAD6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chart</a:t>
            </a: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CF6DEF1B-653F-1AD6-7ABE-E128C1A37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2429912"/>
            <a:ext cx="11058398" cy="19981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837D7-6BC4-62A2-E4BD-6AE9ED420A89}"/>
              </a:ext>
            </a:extLst>
          </p:cNvPr>
          <p:cNvSpPr txBox="1"/>
          <p:nvPr/>
        </p:nvSpPr>
        <p:spPr>
          <a:xfrm>
            <a:off x="603389" y="1744610"/>
            <a:ext cx="5501640" cy="86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/>
              <a:t>Emphasize the dynamic process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2B4107-5142-43DA-D4B7-3E07D029ACBE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1" name="Picture 10" descr="A blue and black logo&#10;&#10;Description automatically generated">
              <a:extLst>
                <a:ext uri="{FF2B5EF4-FFF2-40B4-BE49-F238E27FC236}">
                  <a16:creationId xmlns:a16="http://schemas.microsoft.com/office/drawing/2014/main" id="{1BA5B5D8-65D2-2E06-5B4D-60EB24231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B85F1C-FEC2-2934-A050-3B481D90BDE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99BCC-EFE9-18DD-01C0-F0A29D61AD0F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90B8116A-DD12-7767-9B4D-C83D0A729837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1C264EF4-2EE0-2822-6978-2E3EB721C53E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36AF31C-BC8B-A65D-CC3B-A2466C4841EA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C54DEB27-D303-BA6D-32A5-32B22DF0D057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86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Premium Vector | An ev electric car and a charging station compared to a  conventional car with a gas pump comparison">
            <a:extLst>
              <a:ext uri="{FF2B5EF4-FFF2-40B4-BE49-F238E27FC236}">
                <a16:creationId xmlns:a16="http://schemas.microsoft.com/office/drawing/2014/main" id="{BD8D34B0-84D2-03F1-9452-DE3E2539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94" y="4912010"/>
            <a:ext cx="2742106" cy="16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744CB-E18E-5AE7-C0F3-DD565BDF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C252FA-405B-1DD0-1FFD-885BB635B1B7}"/>
              </a:ext>
            </a:extLst>
          </p:cNvPr>
          <p:cNvSpPr/>
          <p:nvPr/>
        </p:nvSpPr>
        <p:spPr>
          <a:xfrm>
            <a:off x="838201" y="1888644"/>
            <a:ext cx="915049" cy="915049"/>
          </a:xfrm>
          <a:prstGeom prst="ellipse">
            <a:avLst/>
          </a:prstGeom>
          <a:solidFill>
            <a:schemeClr val="accent1">
              <a:lumMod val="60000"/>
              <a:lumOff val="40000"/>
              <a:alpha val="65098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Business Growth">
            <a:extLst>
              <a:ext uri="{FF2B5EF4-FFF2-40B4-BE49-F238E27FC236}">
                <a16:creationId xmlns:a16="http://schemas.microsoft.com/office/drawing/2014/main" id="{415AC7A0-9CD9-D304-6512-5E0C4BBAE501}"/>
              </a:ext>
            </a:extLst>
          </p:cNvPr>
          <p:cNvSpPr/>
          <p:nvPr/>
        </p:nvSpPr>
        <p:spPr>
          <a:xfrm>
            <a:off x="887108" y="1937551"/>
            <a:ext cx="817235" cy="81723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A29A71-1405-85E2-5886-E9A927DFA62F}"/>
              </a:ext>
            </a:extLst>
          </p:cNvPr>
          <p:cNvSpPr/>
          <p:nvPr/>
        </p:nvSpPr>
        <p:spPr>
          <a:xfrm>
            <a:off x="2302172" y="1641655"/>
            <a:ext cx="8544897" cy="1409026"/>
          </a:xfrm>
          <a:custGeom>
            <a:avLst/>
            <a:gdLst>
              <a:gd name="connsiteX0" fmla="*/ 0 w 3321276"/>
              <a:gd name="connsiteY0" fmla="*/ 0 h 1409026"/>
              <a:gd name="connsiteX1" fmla="*/ 3321276 w 3321276"/>
              <a:gd name="connsiteY1" fmla="*/ 0 h 1409026"/>
              <a:gd name="connsiteX2" fmla="*/ 3321276 w 3321276"/>
              <a:gd name="connsiteY2" fmla="*/ 1409026 h 1409026"/>
              <a:gd name="connsiteX3" fmla="*/ 0 w 3321276"/>
              <a:gd name="connsiteY3" fmla="*/ 1409026 h 1409026"/>
              <a:gd name="connsiteX4" fmla="*/ 0 w 3321276"/>
              <a:gd name="connsiteY4" fmla="*/ 0 h 140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1276" h="1409026">
                <a:moveTo>
                  <a:pt x="0" y="0"/>
                </a:moveTo>
                <a:lnTo>
                  <a:pt x="3321276" y="0"/>
                </a:lnTo>
                <a:lnTo>
                  <a:pt x="3321276" y="1409026"/>
                </a:lnTo>
                <a:lnTo>
                  <a:pt x="0" y="14090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0" i="0" kern="1200"/>
              <a:t>Expansion of the EV market due to environmental and economic benefits.</a:t>
            </a:r>
            <a:endParaRPr lang="en-US" sz="2800" kern="1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A30F4-C8E8-95F9-706E-652AFF33CA98}"/>
              </a:ext>
            </a:extLst>
          </p:cNvPr>
          <p:cNvSpPr/>
          <p:nvPr/>
        </p:nvSpPr>
        <p:spPr>
          <a:xfrm>
            <a:off x="838200" y="3346577"/>
            <a:ext cx="915049" cy="915049"/>
          </a:xfrm>
          <a:prstGeom prst="ellipse">
            <a:avLst/>
          </a:prstGeom>
          <a:solidFill>
            <a:schemeClr val="accent1">
              <a:lumMod val="60000"/>
              <a:lumOff val="40000"/>
              <a:alpha val="65098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 descr="Electric Car">
            <a:extLst>
              <a:ext uri="{FF2B5EF4-FFF2-40B4-BE49-F238E27FC236}">
                <a16:creationId xmlns:a16="http://schemas.microsoft.com/office/drawing/2014/main" id="{407D0E0C-5AB3-7754-884F-3F939587D57E}"/>
              </a:ext>
            </a:extLst>
          </p:cNvPr>
          <p:cNvSpPr/>
          <p:nvPr/>
        </p:nvSpPr>
        <p:spPr>
          <a:xfrm>
            <a:off x="887107" y="3395484"/>
            <a:ext cx="817235" cy="8172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E2E624-83DB-F4B2-45F1-FC345A7453E4}"/>
              </a:ext>
            </a:extLst>
          </p:cNvPr>
          <p:cNvSpPr/>
          <p:nvPr/>
        </p:nvSpPr>
        <p:spPr>
          <a:xfrm>
            <a:off x="2302172" y="3099588"/>
            <a:ext cx="8544897" cy="1409026"/>
          </a:xfrm>
          <a:custGeom>
            <a:avLst/>
            <a:gdLst>
              <a:gd name="connsiteX0" fmla="*/ 0 w 3321276"/>
              <a:gd name="connsiteY0" fmla="*/ 0 h 1409026"/>
              <a:gd name="connsiteX1" fmla="*/ 3321276 w 3321276"/>
              <a:gd name="connsiteY1" fmla="*/ 0 h 1409026"/>
              <a:gd name="connsiteX2" fmla="*/ 3321276 w 3321276"/>
              <a:gd name="connsiteY2" fmla="*/ 1409026 h 1409026"/>
              <a:gd name="connsiteX3" fmla="*/ 0 w 3321276"/>
              <a:gd name="connsiteY3" fmla="*/ 1409026 h 1409026"/>
              <a:gd name="connsiteX4" fmla="*/ 0 w 3321276"/>
              <a:gd name="connsiteY4" fmla="*/ 0 h 140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1276" h="1409026">
                <a:moveTo>
                  <a:pt x="0" y="0"/>
                </a:moveTo>
                <a:lnTo>
                  <a:pt x="3321276" y="0"/>
                </a:lnTo>
                <a:lnTo>
                  <a:pt x="3321276" y="1409026"/>
                </a:lnTo>
                <a:lnTo>
                  <a:pt x="0" y="14090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i="0" kern="1200"/>
              <a:t>Unique Challenges of Electric Vehicles</a:t>
            </a:r>
            <a:r>
              <a:rPr lang="en-US" sz="2800" b="0" i="0" kern="1200"/>
              <a:t>: Limited Range and Charging Constraints</a:t>
            </a:r>
            <a:endParaRPr lang="en-US" sz="2800" kern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D2B5EE-0929-6B45-516A-54995FFC4E76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538F1998-97A1-4F00-8089-602E7619A6FA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Introduction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9296DFD8-7D04-CE80-3257-87FBA6F7A269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CA98985F-33FD-713C-C68E-74ABECBF140E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F6ED5766-75B0-F149-FA9E-79413C3DA47C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sp>
        <p:nvSpPr>
          <p:cNvPr id="3" name="AutoShape 2" descr="About EV Charging | Drive Electric TN">
            <a:extLst>
              <a:ext uri="{FF2B5EF4-FFF2-40B4-BE49-F238E27FC236}">
                <a16:creationId xmlns:a16="http://schemas.microsoft.com/office/drawing/2014/main" id="{6002F2A9-8DC6-BE42-81B7-B7F668A073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29112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21ED9-80B5-4F02-4F9E-546681A4D0A1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3" name="Picture 12" descr="A blue and black logo&#10;&#10;Description automatically generated">
              <a:extLst>
                <a:ext uri="{FF2B5EF4-FFF2-40B4-BE49-F238E27FC236}">
                  <a16:creationId xmlns:a16="http://schemas.microsoft.com/office/drawing/2014/main" id="{D29FE9F8-104F-E30D-9A38-8B7E5F99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BC0B73-8D8E-9220-BCB2-915BDE7EA4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89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620A-BAFF-7548-59DF-EA58CAD6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D089C45C-D559-1535-F4CB-CD6FC80B4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6" y="1474850"/>
            <a:ext cx="9969274" cy="469308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2DA8E4-A2C2-D209-C021-4D060AD173D3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2E75C779-CF10-65CB-01F3-90A1FB3A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9B7AC9-14B7-C8F2-76EB-8BB6DED69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158FB4-B595-189B-9D62-FAD41CDA39BA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0F13B0FD-1FC0-2007-4B95-5E1B287075A5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144F7B07-E945-12CF-9A37-F573217E2589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679E29D8-9BBE-1624-7104-1767214BB4F7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23103276-6E16-BF7C-3FCF-B85F317BECBE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74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B41E-583F-7B06-6193-7195F24C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 of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3ACC-9117-8629-8084-A9E185A3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695"/>
          </a:xfrm>
        </p:spPr>
        <p:txBody>
          <a:bodyPr>
            <a:normAutofit/>
          </a:bodyPr>
          <a:lstStyle/>
          <a:p>
            <a:pPr algn="l"/>
            <a:r>
              <a:rPr lang="en-US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Grouping Charging Stations</a:t>
            </a:r>
            <a:r>
              <a:rPr lang="en-US" b="1"/>
              <a:t>:</a:t>
            </a:r>
          </a:p>
          <a:p>
            <a:pPr lvl="1"/>
            <a:r>
              <a:rPr lang="en-US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Search Space Reduction</a:t>
            </a:r>
            <a:endParaRPr lang="he-IL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Efficiency Improvement</a:t>
            </a:r>
          </a:p>
          <a:p>
            <a:pPr algn="l"/>
            <a:r>
              <a:rPr lang="en-US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Incorporating Real-World Scenarios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Waiting times at charging stations.</a:t>
            </a:r>
          </a:p>
          <a:p>
            <a:pPr algn="l"/>
            <a:r>
              <a:rPr lang="en-US" b="1" i="0">
                <a:solidFill>
                  <a:srgbClr val="0D0D0D"/>
                </a:solidFill>
                <a:effectLst/>
              </a:rPr>
              <a:t>Dynamic Adaptation: 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 algorithm dynamically adapts to real-time data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- </a:t>
            </a:r>
            <a:r>
              <a:rPr lang="en-US" i="0">
                <a:solidFill>
                  <a:srgbClr val="6699FF"/>
                </a:solidFill>
                <a:effectLst/>
                <a:highlight>
                  <a:srgbClr val="FFFFFF"/>
                </a:highlight>
              </a:rPr>
              <a:t>changes in waiting times at charging stations</a:t>
            </a:r>
            <a:r>
              <a:rPr lang="en-US" b="0" i="0">
                <a:solidFill>
                  <a:srgbClr val="6699FF"/>
                </a:solidFill>
                <a:effectLst/>
                <a:highlight>
                  <a:srgbClr val="FFFFFF"/>
                </a:highlight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46BD1E-AC4A-C932-CE61-FA23BDE24C5C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983A46EF-31D4-7075-78FE-738A5036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01DD5E-72C4-F4CD-0E4A-9E699C3B84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4506F6-5496-BD6B-5270-0A28F8105CCD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DBEF4A4B-C6A9-DEAC-01C9-895689A582AB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799BF71B-282E-E5EB-94AF-BF2FFA9E7700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BDA7C07F-649E-6E2F-ED54-92B1FD93DADD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9EF80AB-E5DF-8044-27C9-F9D72F0C6C2E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420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7166-45BC-F571-EBA8-6A6F939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plan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3F2B8-503E-F761-B739-5D78F49A7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456401"/>
              </p:ext>
            </p:extLst>
          </p:nvPr>
        </p:nvGraphicFramePr>
        <p:xfrm>
          <a:off x="214489" y="1492728"/>
          <a:ext cx="11718431" cy="4530554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57623">
                  <a:extLst>
                    <a:ext uri="{9D8B030D-6E8A-4147-A177-3AD203B41FA5}">
                      <a16:colId xmlns:a16="http://schemas.microsoft.com/office/drawing/2014/main" val="1854337582"/>
                    </a:ext>
                  </a:extLst>
                </a:gridCol>
                <a:gridCol w="6135718">
                  <a:extLst>
                    <a:ext uri="{9D8B030D-6E8A-4147-A177-3AD203B41FA5}">
                      <a16:colId xmlns:a16="http://schemas.microsoft.com/office/drawing/2014/main" val="3260921116"/>
                    </a:ext>
                  </a:extLst>
                </a:gridCol>
                <a:gridCol w="4225090">
                  <a:extLst>
                    <a:ext uri="{9D8B030D-6E8A-4147-A177-3AD203B41FA5}">
                      <a16:colId xmlns:a16="http://schemas.microsoft.com/office/drawing/2014/main" val="2144652713"/>
                    </a:ext>
                  </a:extLst>
                </a:gridCol>
              </a:tblGrid>
              <a:tr h="232633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Test Case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Expected Result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/>
                </a:tc>
                <a:extLst>
                  <a:ext uri="{0D108BD9-81ED-4DB2-BD59-A6C34878D82A}">
                    <a16:rowId xmlns:a16="http://schemas.microsoft.com/office/drawing/2014/main" val="3278495249"/>
                  </a:ext>
                </a:extLst>
              </a:tr>
              <a:tr h="509687">
                <a:tc rowSpan="5"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Input Validation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Insert </a:t>
                      </a:r>
                      <a:r>
                        <a:rPr lang="en-US" sz="1600" b="1" kern="100">
                          <a:effectLst/>
                        </a:rPr>
                        <a:t>invalid start or destination points </a:t>
                      </a:r>
                      <a:r>
                        <a:rPr lang="en-US" sz="1600" kern="100">
                          <a:effectLst/>
                        </a:rPr>
                        <a:t>(e.g., non-existent locations or invalid format).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Error message: "Invalid start/destination point."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98946"/>
                  </a:ext>
                </a:extLst>
              </a:tr>
              <a:tr h="5026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Enter a </a:t>
                      </a:r>
                      <a:r>
                        <a:rPr lang="en-US" sz="1600" b="1" kern="100">
                          <a:effectLst/>
                        </a:rPr>
                        <a:t>negative or zero value </a:t>
                      </a:r>
                      <a:r>
                        <a:rPr lang="en-US" sz="1600" kern="100">
                          <a:effectLst/>
                        </a:rPr>
                        <a:t>for battery charge capacity.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Error message: "Invalid battery charge capacity."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252950"/>
                  </a:ext>
                </a:extLst>
              </a:tr>
              <a:tr h="3372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The user doesn’t insert value for </a:t>
                      </a:r>
                      <a:r>
                        <a:rPr lang="en-US" sz="1600" b="1" kern="100">
                          <a:effectLst/>
                        </a:rPr>
                        <a:t>start or destination points</a:t>
                      </a:r>
                      <a:r>
                        <a:rPr lang="en-US" sz="1600" kern="100">
                          <a:effectLst/>
                        </a:rPr>
                        <a:t>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The "OK“ button is disabled.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11649"/>
                  </a:ext>
                </a:extLst>
              </a:tr>
              <a:tr h="3372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The user doesn’t insert a value for </a:t>
                      </a:r>
                      <a:r>
                        <a:rPr lang="en-US" sz="1600" b="1" kern="100">
                          <a:effectLst/>
                        </a:rPr>
                        <a:t>battery charge capacity</a:t>
                      </a:r>
                      <a:r>
                        <a:rPr lang="en-US" sz="1600" kern="100">
                          <a:effectLst/>
                        </a:rPr>
                        <a:t>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The "OK" button is disabled.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852471"/>
                  </a:ext>
                </a:extLst>
              </a:tr>
              <a:tr h="10165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Impossible route </a:t>
                      </a:r>
                      <a:r>
                        <a:rPr lang="en-US" sz="1600" kern="100">
                          <a:effectLst/>
                        </a:rPr>
                        <a:t>(e.g., there are not enough charging stations to complete the route).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Output: "Unable to complete the route due to insufficient charging stations. Please select a different route or adjust the battery charge capacity."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656467"/>
                  </a:ext>
                </a:extLst>
              </a:tr>
              <a:tr h="245641">
                <a:tc rowSpan="3"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User interaction 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Click on the “CANCEL” button.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Empty the fields.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035303"/>
                  </a:ext>
                </a:extLst>
              </a:tr>
              <a:tr h="509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Click the "OK" button. The start and destination points are valid, and it is a possible route.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Display the </a:t>
                      </a:r>
                      <a:r>
                        <a:rPr lang="en-US" sz="1600" b="1" kern="100">
                          <a:effectLst/>
                        </a:rPr>
                        <a:t>‘Route Information’ screen.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68808"/>
                  </a:ext>
                </a:extLst>
              </a:tr>
              <a:tr h="759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Click the “Optimize my route” button.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Display the </a:t>
                      </a:r>
                      <a:r>
                        <a:rPr lang="en-US" sz="1600" b="1" kern="100">
                          <a:effectLst/>
                        </a:rPr>
                        <a:t>‘Output’ screen</a:t>
                      </a:r>
                      <a:r>
                        <a:rPr lang="en-US" sz="1600" kern="100">
                          <a:effectLst/>
                        </a:rPr>
                        <a:t>, which shows the route's stages, the charging stations, and their waiting times.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592" marR="6759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6801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525148B-4ADC-918A-BF73-C65F1A66E35C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433277E7-ACB7-A9AB-A2DF-671B9709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A5CEAC-056E-B42D-F19D-CD79D4B460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99F1A-62DD-EDC5-7924-2457489522CF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2227BFAE-6090-671F-3770-4433EF7293FE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5BEA0AE6-4F7C-4F52-D38E-A886D83CB58A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96DD7C84-6188-4C88-0E8B-B88D5B236AA4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C552DDF-0DD0-2D33-FFF5-B7502AE9271F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49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B41E-583F-7B06-6193-7195F24C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3ACC-9117-8629-8084-A9E185A3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3095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b="1" i="0">
                <a:solidFill>
                  <a:srgbClr val="0D0D0D"/>
                </a:solidFill>
                <a:effectLst/>
                <a:latin typeface="Söhne"/>
              </a:rPr>
              <a:t>Optimal Route: </a:t>
            </a:r>
            <a:endParaRPr lang="he-IL" b="1">
              <a:solidFill>
                <a:srgbClr val="0D0D0D"/>
              </a:solidFill>
              <a:latin typeface="Söhne"/>
            </a:endParaRPr>
          </a:p>
          <a:p>
            <a:pPr marL="457200" lvl="1" indent="0">
              <a:buNone/>
            </a:pPr>
            <a:r>
              <a:rPr lang="en-US" sz="2800">
                <a:solidFill>
                  <a:srgbClr val="0D0D0D"/>
                </a:solidFill>
                <a:latin typeface="Söhne"/>
              </a:rPr>
              <a:t>Minimize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travel distance, charging stops, and waiting times.</a:t>
            </a:r>
          </a:p>
          <a:p>
            <a:pPr marL="514350" indent="-514350" algn="l">
              <a:buAutoNum type="arabicPeriod"/>
            </a:pPr>
            <a:r>
              <a:rPr lang="en-US" b="1" i="0">
                <a:solidFill>
                  <a:srgbClr val="0D0D0D"/>
                </a:solidFill>
                <a:effectLst/>
                <a:latin typeface="Söhne"/>
              </a:rPr>
              <a:t>Robust Framework: </a:t>
            </a:r>
          </a:p>
          <a:p>
            <a:pPr marL="457200" lvl="1" indent="0">
              <a:buNone/>
            </a:pPr>
            <a:r>
              <a:rPr lang="en-US" sz="2800">
                <a:solidFill>
                  <a:srgbClr val="0D0D0D"/>
                </a:solidFill>
                <a:latin typeface="Söhne"/>
              </a:rPr>
              <a:t>Provide a </a:t>
            </a:r>
            <a:r>
              <a:rPr lang="en-US" sz="2800">
                <a:solidFill>
                  <a:srgbClr val="0D0D0D"/>
                </a:solidFill>
                <a:highlight>
                  <a:srgbClr val="CCECFF"/>
                </a:highlight>
                <a:latin typeface="Söhne"/>
              </a:rPr>
              <a:t>practical and efficient</a:t>
            </a:r>
            <a:r>
              <a:rPr lang="en-US" sz="2800">
                <a:solidFill>
                  <a:srgbClr val="0D0D0D"/>
                </a:solidFill>
                <a:latin typeface="Söhne"/>
              </a:rPr>
              <a:t> solution for EV drivers that's adaptable to various scenarios in real-time.</a:t>
            </a:r>
          </a:p>
          <a:p>
            <a:pPr marL="514350" indent="-514350" algn="l">
              <a:buAutoNum type="arabicPeriod"/>
            </a:pPr>
            <a:r>
              <a:rPr lang="en-US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Flexible Software System: </a:t>
            </a: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buNone/>
            </a:pPr>
            <a:r>
              <a:rPr lang="en-US" sz="28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Scalable to handle varying numbers and wide distribution of charging stations.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CC52AF-9236-D851-7554-FC9883E1D8C5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56D3754A-14B9-DC11-76BD-18FEB785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C75889-997A-4E8B-4A63-B6F27C542F4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9FDC33-96A0-C78D-F8DE-FA1CC70F3DD5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D44F52A7-6FB1-50E4-01B0-0AE2C2E8F0D3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08661FE6-95DD-E62B-703B-785A5F9864A7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Product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82FFC1C0-AF4A-3B53-A65D-F1385AEB3582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4399D651-8683-5054-83D1-DB2E7CFD3758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177C-121A-A9AA-DA1E-93C33B742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2642605"/>
            <a:ext cx="10637520" cy="1572790"/>
          </a:xfrm>
        </p:spPr>
        <p:txBody>
          <a:bodyPr>
            <a:noAutofit/>
          </a:bodyPr>
          <a:lstStyle/>
          <a:p>
            <a:r>
              <a:rPr lang="en-US" sz="9600" b="1"/>
              <a:t>Thank you!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AD7CD-9C9C-9D6D-46AD-0D048D56CFBD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7" name="Picture 16" descr="A blue and black logo&#10;&#10;Description automatically generated">
              <a:extLst>
                <a:ext uri="{FF2B5EF4-FFF2-40B4-BE49-F238E27FC236}">
                  <a16:creationId xmlns:a16="http://schemas.microsoft.com/office/drawing/2014/main" id="{7785035A-B346-045E-A728-9FF5BA37B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DB3B42-F8D4-D50A-E682-157A1B29E93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57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59A7-5636-ADB2-2BF6-2B0F0675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8F6AE-A5D7-533B-A0C7-1A7C9D12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0465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Given a start point A and destination point B, we will ensure the EV can complete the journey within its battery charge limits while </a:t>
            </a:r>
            <a:r>
              <a:rPr lang="en-US" b="1">
                <a:latin typeface="Calibri" panose="020F0502020204030204"/>
              </a:rPr>
              <a:t>dynamically</a:t>
            </a:r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optimizing the most efficient route.</a:t>
            </a:r>
          </a:p>
          <a:p>
            <a:pPr marL="0" indent="0">
              <a:buNone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Find the most efficient route based on:</a:t>
            </a:r>
          </a:p>
          <a:p>
            <a:pPr lvl="1"/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Closest charging station</a:t>
            </a:r>
          </a:p>
          <a:p>
            <a:pPr lvl="1"/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The queuing times at charging stations</a:t>
            </a:r>
            <a:endParaRPr lang="en-US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F31916-ACBC-3A27-51D3-E21F56ED899D}"/>
              </a:ext>
            </a:extLst>
          </p:cNvPr>
          <p:cNvGrpSpPr/>
          <p:nvPr/>
        </p:nvGrpSpPr>
        <p:grpSpPr>
          <a:xfrm>
            <a:off x="7765136" y="977960"/>
            <a:ext cx="3588664" cy="4683709"/>
            <a:chOff x="6859957" y="1576171"/>
            <a:chExt cx="3588664" cy="46837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B920F9-24C7-846F-566D-65877122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9957" y="1576171"/>
              <a:ext cx="3518080" cy="4683709"/>
            </a:xfrm>
            <a:prstGeom prst="roundRect">
              <a:avLst>
                <a:gd name="adj" fmla="val 6861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pic>
          <p:nvPicPr>
            <p:cNvPr id="5" name="Picture 2" descr="Charging, location, marker, pin, station, localisation icon - Download on  Iconfinder">
              <a:extLst>
                <a:ext uri="{FF2B5EF4-FFF2-40B4-BE49-F238E27FC236}">
                  <a16:creationId xmlns:a16="http://schemas.microsoft.com/office/drawing/2014/main" id="{C18FA01D-6CE7-ADA2-9189-6AE5D4E4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1" t="22671" r="27811" b="20563"/>
            <a:stretch/>
          </p:blipFill>
          <p:spPr bwMode="auto">
            <a:xfrm>
              <a:off x="8936294" y="3167252"/>
              <a:ext cx="272946" cy="3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harging, location, marker, pin, station, localisation icon - Download on  Iconfinder">
              <a:extLst>
                <a:ext uri="{FF2B5EF4-FFF2-40B4-BE49-F238E27FC236}">
                  <a16:creationId xmlns:a16="http://schemas.microsoft.com/office/drawing/2014/main" id="{8862EEE8-9C2E-8C6D-FD06-A11C2A154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1" t="22671" r="27811" b="20563"/>
            <a:stretch/>
          </p:blipFill>
          <p:spPr bwMode="auto">
            <a:xfrm>
              <a:off x="8045220" y="4846771"/>
              <a:ext cx="272946" cy="3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harging, location, marker, pin, station, localisation icon - Download on  Iconfinder">
              <a:extLst>
                <a:ext uri="{FF2B5EF4-FFF2-40B4-BE49-F238E27FC236}">
                  <a16:creationId xmlns:a16="http://schemas.microsoft.com/office/drawing/2014/main" id="{E7A57ADD-8CFB-F50F-DC73-CE8A952D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1" t="22671" r="27811" b="20563"/>
            <a:stretch/>
          </p:blipFill>
          <p:spPr bwMode="auto">
            <a:xfrm>
              <a:off x="9350408" y="2974467"/>
              <a:ext cx="272946" cy="3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A5F13B-0A37-F1F8-6B18-A761AD4F442E}"/>
                </a:ext>
              </a:extLst>
            </p:cNvPr>
            <p:cNvSpPr txBox="1"/>
            <p:nvPr/>
          </p:nvSpPr>
          <p:spPr>
            <a:xfrm>
              <a:off x="7607583" y="5112584"/>
              <a:ext cx="114822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Blink</a:t>
              </a:r>
              <a:endParaRPr lang="he-IL" sz="1050" b="1" i="0">
                <a:ln w="1270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Google Sans"/>
              </a:endParaRPr>
            </a:p>
            <a:p>
              <a:pPr algn="ctr"/>
              <a:r>
                <a:rPr lang="en-US" sz="1050" b="1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Charging Station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FDE83-4A2C-E969-DCF6-03CB399F505E}"/>
                </a:ext>
              </a:extLst>
            </p:cNvPr>
            <p:cNvSpPr txBox="1"/>
            <p:nvPr/>
          </p:nvSpPr>
          <p:spPr>
            <a:xfrm>
              <a:off x="8545931" y="3467681"/>
              <a:ext cx="145871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EVgo</a:t>
              </a:r>
              <a:r>
                <a:rPr lang="he-IL" sz="105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 </a:t>
              </a:r>
              <a:r>
                <a:rPr lang="en-US" sz="1050" b="1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Charging Station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C83494-0ACB-1AF0-FB8F-7C0DCEDA0E2B}"/>
                </a:ext>
              </a:extLst>
            </p:cNvPr>
            <p:cNvSpPr txBox="1"/>
            <p:nvPr/>
          </p:nvSpPr>
          <p:spPr>
            <a:xfrm>
              <a:off x="9079504" y="3262282"/>
              <a:ext cx="136911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A</a:t>
              </a:r>
              <a:r>
                <a:rPr lang="en-US" sz="1050" b="1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bb</a:t>
              </a:r>
              <a:r>
                <a:rPr lang="he-IL" sz="1050" b="1" i="0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Google Sans"/>
                </a:rPr>
                <a:t> </a:t>
              </a:r>
              <a:r>
                <a:rPr lang="en-US" sz="1050" b="1">
                  <a:ln w="1270"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Charging Station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C4DAAB-82F8-6B26-478B-29D25C4CA7B6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1A2BA28A-3DEC-EE23-C86C-B3A3D03028E9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Introduction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4C853F53-4734-94CA-06F3-EEC1243B4212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D7B617D2-A9DB-3BEF-B2B3-554F49C35F18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750E36BB-23D0-3C81-08FC-F38F3C967346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561AC2-57EE-78B8-9176-9976230889AD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8" name="Picture 17" descr="A blue and black logo&#10;&#10;Description automatically generated">
              <a:extLst>
                <a:ext uri="{FF2B5EF4-FFF2-40B4-BE49-F238E27FC236}">
                  <a16:creationId xmlns:a16="http://schemas.microsoft.com/office/drawing/2014/main" id="{0DE1AE03-444A-57F9-DBCB-D7EACD96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553568-F279-EF38-BE26-1822DDF5D8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39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51B-4C09-3698-DE48-9F805CC1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BE63-3DDE-567B-EA0B-6FD121B34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Leveraging Established </a:t>
            </a:r>
            <a:r>
              <a:rPr lang="en-US" b="1">
                <a:latin typeface="Calibri" panose="020F0502020204030204"/>
              </a:rPr>
              <a:t>EVRP</a:t>
            </a: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 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Incorporating Practical </a:t>
            </a:r>
            <a:r>
              <a:rPr lang="en-US" b="1">
                <a:latin typeface="Calibri" panose="020F0502020204030204"/>
              </a:rPr>
              <a:t>Constraints</a:t>
            </a: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pPr lvl="1"/>
            <a:r>
              <a:rPr lang="en-US">
                <a:highlight>
                  <a:srgbClr val="FFFFFF"/>
                </a:highlight>
              </a:rPr>
              <a:t>Battery Capacity</a:t>
            </a:r>
          </a:p>
          <a:p>
            <a:pPr lvl="1"/>
            <a:r>
              <a:rPr lang="en-US">
                <a:highlight>
                  <a:srgbClr val="FFFFFF"/>
                </a:highlight>
              </a:rPr>
              <a:t>Charging Station Locations</a:t>
            </a:r>
          </a:p>
          <a:p>
            <a:pPr lvl="1"/>
            <a:r>
              <a:rPr lang="en-US">
                <a:highlight>
                  <a:srgbClr val="FFFFFF"/>
                </a:highlight>
              </a:rPr>
              <a:t>Queue Times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Developing an Achievable Solution: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Utilizing Existing </a:t>
            </a:r>
            <a:r>
              <a:rPr lang="en-US" sz="2800" b="1">
                <a:latin typeface="Calibri" panose="020F0502020204030204"/>
              </a:rPr>
              <a:t>Clustering</a:t>
            </a:r>
            <a:r>
              <a:rPr lang="en-US" b="0" i="0">
                <a:effectLst/>
                <a:highlight>
                  <a:srgbClr val="FFFFFF"/>
                </a:highlight>
                <a:latin typeface="Söhne"/>
              </a:rPr>
              <a:t> Techniques and </a:t>
            </a:r>
            <a:r>
              <a:rPr lang="en-US" sz="2800" b="1">
                <a:latin typeface="Calibri" panose="020F0502020204030204"/>
              </a:rPr>
              <a:t>Genetic Algorithms</a:t>
            </a:r>
          </a:p>
          <a:p>
            <a:pPr marL="457200" lvl="1" indent="0">
              <a:buNone/>
            </a:pPr>
            <a:endParaRPr lang="en-US" i="0">
              <a:effectLst/>
              <a:highlight>
                <a:srgbClr val="FFFFFF"/>
              </a:highlight>
              <a:latin typeface="Söhn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8FFFB1-0B84-DE7A-3985-221D35914ADD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D71751CE-64F4-31FD-AAD0-D8399E708498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Introduction</a:t>
              </a:r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5500F6E4-6140-8FED-F8C9-0B072CC8899B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EE02952A-33FE-A588-7275-5EFAB03A903C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Background</a:t>
              </a:r>
            </a:p>
          </p:txBody>
        </p:sp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49057DF1-003E-1832-8154-7FAB3B6D5C48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6D7941-5068-6B25-C1A8-AA4BD011A81E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1" name="Picture 10" descr="A blue and black logo&#10;&#10;Description automatically generated">
              <a:extLst>
                <a:ext uri="{FF2B5EF4-FFF2-40B4-BE49-F238E27FC236}">
                  <a16:creationId xmlns:a16="http://schemas.microsoft.com/office/drawing/2014/main" id="{78A01424-3623-1EB9-8BB0-E9F65ECB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51D74A-682B-9676-C264-849604B695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57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1F02-78D9-5308-CF03-C6CCBB05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Background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A8C1B-389C-EF10-5B1D-E676429F7E62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0" name="Picture 9" descr="A blue and black logo&#10;&#10;Description automatically generated">
              <a:extLst>
                <a:ext uri="{FF2B5EF4-FFF2-40B4-BE49-F238E27FC236}">
                  <a16:creationId xmlns:a16="http://schemas.microsoft.com/office/drawing/2014/main" id="{D219E18A-0866-DC22-EBC4-D09A33A3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412091-3EB7-D3EA-089C-E983613BC83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E51466-C7F2-980F-262B-8F0DD52B3081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CD156294-2032-C816-F101-2C4C345B5154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F200C22D-747C-5FF1-D5A9-6443ADBA37D4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9EAA2B37-CD43-DD32-9DE6-1734ABAFCF8F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Background</a:t>
              </a:r>
            </a:p>
          </p:txBody>
        </p: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47CC21F0-EFAF-463D-C4BB-CD54BE9BA49C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8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Clustering: Methods &amp; Applications">
            <a:extLst>
              <a:ext uri="{FF2B5EF4-FFF2-40B4-BE49-F238E27FC236}">
                <a16:creationId xmlns:a16="http://schemas.microsoft.com/office/drawing/2014/main" id="{CAB04A18-3277-B59E-F0FB-D297597A9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6907"/>
          <a:stretch/>
        </p:blipFill>
        <p:spPr bwMode="auto">
          <a:xfrm>
            <a:off x="6626578" y="1489957"/>
            <a:ext cx="5370689" cy="31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430E7-95B6-9DE2-295E-C5EC7E27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1BDF-AD2A-AC2D-A005-7343F988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88379" cy="4667250"/>
          </a:xfrm>
        </p:spPr>
        <p:txBody>
          <a:bodyPr>
            <a:normAutofit/>
          </a:bodyPr>
          <a:lstStyle/>
          <a:p>
            <a:r>
              <a:rPr lang="en-US"/>
              <a:t>Unsupervised learning technique.</a:t>
            </a:r>
            <a:endParaRPr lang="he-IL"/>
          </a:p>
          <a:p>
            <a:r>
              <a:rPr lang="en-US"/>
              <a:t>Goal - </a:t>
            </a:r>
            <a:r>
              <a:rPr lang="en-US" b="1"/>
              <a:t>group similar data points </a:t>
            </a:r>
            <a:r>
              <a:rPr lang="en-US"/>
              <a:t>and separate dissimilar ones.</a:t>
            </a:r>
            <a:endParaRPr lang="he-IL"/>
          </a:p>
          <a:p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It helps identify patterns and structures within datasets.</a:t>
            </a:r>
          </a:p>
          <a:p>
            <a:pPr marL="0" indent="0">
              <a:buNone/>
            </a:pPr>
            <a:endParaRPr lang="en-US" b="1" i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pPr marL="0" indent="0">
              <a:buNone/>
            </a:pP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26049B-53C1-06AC-7EE0-BE700E90296D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B8449B67-8076-0D69-3D07-D7F8929F1BA0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590AA4BD-3FDD-3808-4D76-0E61300F62EF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3B868C59-2A20-2240-9765-3B95AEA45FBA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Background</a:t>
              </a:r>
            </a:p>
          </p:txBody>
        </p:sp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6F3FF0E6-0835-6171-50A7-62DF3C7FBDB6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DF75D5-56F5-FCD4-7FA3-4882E3A4BDA0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6" name="Picture 15" descr="A blue and black logo&#10;&#10;Description automatically generated">
              <a:extLst>
                <a:ext uri="{FF2B5EF4-FFF2-40B4-BE49-F238E27FC236}">
                  <a16:creationId xmlns:a16="http://schemas.microsoft.com/office/drawing/2014/main" id="{938D4550-6AB7-4924-055D-69C695426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C79456-35C7-169F-FA3B-E0C7BF2C707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78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30E7-95B6-9DE2-295E-C5EC7E27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/>
              <a:t> K-Means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1BDF-AD2A-AC2D-A005-7343F988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06" y="788894"/>
            <a:ext cx="5757639" cy="209270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>
                <a:effectLst/>
                <a:highlight>
                  <a:srgbClr val="FFFFFF"/>
                </a:highlight>
                <a:latin typeface="source-serif-pro"/>
              </a:rPr>
              <a:t>Initializing a set of cluster centroids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>
                <a:effectLst/>
                <a:highlight>
                  <a:srgbClr val="FFFFFF"/>
                </a:highlight>
                <a:latin typeface="source-serif-pro"/>
              </a:rPr>
              <a:t>Assigning observations to clusters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>
                <a:effectLst/>
                <a:highlight>
                  <a:srgbClr val="FFFFFF"/>
                </a:highlight>
                <a:latin typeface="source-serif-pro"/>
              </a:rPr>
              <a:t>Updating the clusters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7886358-9CFF-5320-0960-BAAC70732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8"/>
          <a:stretch/>
        </p:blipFill>
        <p:spPr bwMode="auto">
          <a:xfrm>
            <a:off x="7816970" y="3309500"/>
            <a:ext cx="3155267" cy="25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3DFF8E-CCCD-1047-A534-A8443EBC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1889" y="3297126"/>
            <a:ext cx="6412031" cy="259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-Turn 9">
            <a:extLst>
              <a:ext uri="{FF2B5EF4-FFF2-40B4-BE49-F238E27FC236}">
                <a16:creationId xmlns:a16="http://schemas.microsoft.com/office/drawing/2014/main" id="{80BCE174-3A08-80A2-C0F2-DDC8B036A7EB}"/>
              </a:ext>
            </a:extLst>
          </p:cNvPr>
          <p:cNvSpPr/>
          <p:nvPr/>
        </p:nvSpPr>
        <p:spPr>
          <a:xfrm rot="16200000">
            <a:off x="5778430" y="1898268"/>
            <a:ext cx="594360" cy="365760"/>
          </a:xfrm>
          <a:prstGeom prst="uturnArrow">
            <a:avLst>
              <a:gd name="adj1" fmla="val 125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E1FCD33-B198-2A5D-BDF3-42C30FEAFA5E}"/>
              </a:ext>
            </a:extLst>
          </p:cNvPr>
          <p:cNvSpPr/>
          <p:nvPr/>
        </p:nvSpPr>
        <p:spPr>
          <a:xfrm rot="5400000">
            <a:off x="10937484" y="1944725"/>
            <a:ext cx="594360" cy="365760"/>
          </a:xfrm>
          <a:prstGeom prst="uturnArrow">
            <a:avLst>
              <a:gd name="adj1" fmla="val 125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B3CC05-F26F-9287-90EA-23907034F064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9" name="Picture 18" descr="A blue and black logo&#10;&#10;Description automatically generated">
              <a:extLst>
                <a:ext uri="{FF2B5EF4-FFF2-40B4-BE49-F238E27FC236}">
                  <a16:creationId xmlns:a16="http://schemas.microsoft.com/office/drawing/2014/main" id="{2B288A30-D4DF-681D-A6FD-75A63123B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EB6384-DD4D-8811-B7AD-69D208C236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5E5BAE-F345-7559-9668-8801A5CE5A39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297CE927-5A80-7444-3F34-4073A2311BB3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C43C5AE-D970-E4BC-BD73-AFD6ECD6B1EE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29" name="object 2">
              <a:extLst>
                <a:ext uri="{FF2B5EF4-FFF2-40B4-BE49-F238E27FC236}">
                  <a16:creationId xmlns:a16="http://schemas.microsoft.com/office/drawing/2014/main" id="{04C1FBBC-B8D4-BD84-5237-FF46F658D7DF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Background</a:t>
              </a:r>
            </a:p>
          </p:txBody>
        </p:sp>
        <p:sp>
          <p:nvSpPr>
            <p:cNvPr id="30" name="object 2">
              <a:extLst>
                <a:ext uri="{FF2B5EF4-FFF2-40B4-BE49-F238E27FC236}">
                  <a16:creationId xmlns:a16="http://schemas.microsoft.com/office/drawing/2014/main" id="{17C67C24-2290-6271-F65C-E87F48EF2792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58DD897-28FF-C904-9614-3B2C859C55CE}"/>
              </a:ext>
            </a:extLst>
          </p:cNvPr>
          <p:cNvSpPr/>
          <p:nvPr/>
        </p:nvSpPr>
        <p:spPr>
          <a:xfrm>
            <a:off x="7486057" y="3621761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008100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ADF007C9-4EBC-03A3-4526-B48CD862AF41}"/>
              </a:ext>
            </a:extLst>
          </p:cNvPr>
          <p:cNvSpPr/>
          <p:nvPr/>
        </p:nvSpPr>
        <p:spPr>
          <a:xfrm>
            <a:off x="5697223" y="5072609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1D76B3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730131F-21B2-7A8E-60C3-E8E252A677FE}"/>
              </a:ext>
            </a:extLst>
          </p:cNvPr>
          <p:cNvSpPr/>
          <p:nvPr/>
        </p:nvSpPr>
        <p:spPr>
          <a:xfrm>
            <a:off x="7378801" y="5072609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FF0000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84C6CBB-1AC2-D318-891E-51BC13E22661}"/>
              </a:ext>
            </a:extLst>
          </p:cNvPr>
          <p:cNvSpPr/>
          <p:nvPr/>
        </p:nvSpPr>
        <p:spPr>
          <a:xfrm>
            <a:off x="10681548" y="3640136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008100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CEA4BA3-2744-93A7-F50F-CAEFBE755162}"/>
              </a:ext>
            </a:extLst>
          </p:cNvPr>
          <p:cNvSpPr/>
          <p:nvPr/>
        </p:nvSpPr>
        <p:spPr>
          <a:xfrm>
            <a:off x="8892714" y="5090984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1D76B3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BE6BD6B-AF04-BF7C-AD14-CFCA81FB378E}"/>
              </a:ext>
            </a:extLst>
          </p:cNvPr>
          <p:cNvSpPr/>
          <p:nvPr/>
        </p:nvSpPr>
        <p:spPr>
          <a:xfrm>
            <a:off x="10574292" y="5090984"/>
            <a:ext cx="214512" cy="230001"/>
          </a:xfrm>
          <a:prstGeom prst="mathMultiply">
            <a:avLst>
              <a:gd name="adj1" fmla="val 13087"/>
            </a:avLst>
          </a:prstGeom>
          <a:solidFill>
            <a:srgbClr val="FF0000"/>
          </a:solidFill>
          <a:ln>
            <a:solidFill>
              <a:srgbClr val="2B2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C804-5A25-30BD-948E-D4C08B224677}"/>
              </a:ext>
            </a:extLst>
          </p:cNvPr>
          <p:cNvSpPr txBox="1"/>
          <p:nvPr/>
        </p:nvSpPr>
        <p:spPr>
          <a:xfrm>
            <a:off x="997479" y="1777958"/>
            <a:ext cx="44394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FF"/>
                </a:highlight>
                <a:latin typeface="source-serif-pro"/>
              </a:rPr>
              <a:t>Popular clustering technique used to partition data into distinct groups based on similarity</a:t>
            </a:r>
          </a:p>
          <a:p>
            <a:r>
              <a:rPr lang="en-US" sz="2400">
                <a:highlight>
                  <a:srgbClr val="FFFFFF"/>
                </a:highlight>
                <a:latin typeface="source-serif-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25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DA06-F090-B2FD-A52C-5098749C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84" y="574014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96AB-3490-DB52-40E8-81337467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84" y="1845930"/>
            <a:ext cx="10883900" cy="717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Genetic Algorithms (GA) are optimization techniques</a:t>
            </a:r>
            <a:r>
              <a:rPr lang="en-US" sz="2000" b="1" i="0">
                <a:effectLst/>
                <a:latin typeface="Söhne"/>
              </a:rPr>
              <a:t> </a:t>
            </a: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inspired by the process of </a:t>
            </a:r>
            <a:r>
              <a:rPr lang="en-US" sz="2000" b="1" i="0">
                <a:solidFill>
                  <a:srgbClr val="0D0D0D"/>
                </a:solidFill>
                <a:effectLst/>
                <a:latin typeface="Söhne"/>
              </a:rPr>
              <a:t>natural selection </a:t>
            </a:r>
            <a:r>
              <a:rPr lang="en-US" sz="2000" b="0" i="0">
                <a:solidFill>
                  <a:srgbClr val="0D0D0D"/>
                </a:solidFill>
                <a:effectLst/>
                <a:latin typeface="Söhne"/>
              </a:rPr>
              <a:t>and genetics.</a:t>
            </a:r>
            <a:endParaRPr lang="he-IL" sz="2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393C16-DF83-ADCE-19F5-1E25E7C64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6257"/>
              </p:ext>
            </p:extLst>
          </p:nvPr>
        </p:nvGraphicFramePr>
        <p:xfrm>
          <a:off x="1963690" y="2957155"/>
          <a:ext cx="136636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CE783E-EF37-DAB3-F44B-F2DB9EEB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59959"/>
              </p:ext>
            </p:extLst>
          </p:nvPr>
        </p:nvGraphicFramePr>
        <p:xfrm>
          <a:off x="3307131" y="2956339"/>
          <a:ext cx="1366365" cy="274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5DD05D-BAE5-2EBB-D2A4-70A63E46D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215426"/>
              </p:ext>
            </p:extLst>
          </p:nvPr>
        </p:nvGraphicFramePr>
        <p:xfrm>
          <a:off x="4907113" y="2957155"/>
          <a:ext cx="1366365" cy="274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E0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E0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E0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E0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E0F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7AAF81-2BF8-999D-6224-0E65E15C2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2770"/>
              </p:ext>
            </p:extLst>
          </p:nvPr>
        </p:nvGraphicFramePr>
        <p:xfrm>
          <a:off x="6250554" y="2956339"/>
          <a:ext cx="1366365" cy="274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CD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CD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CD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DCD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DCD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DFF9D05-6CBF-25D4-CBCD-7B22F3F32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36127"/>
              </p:ext>
            </p:extLst>
          </p:nvPr>
        </p:nvGraphicFramePr>
        <p:xfrm>
          <a:off x="7948155" y="2950762"/>
          <a:ext cx="1366365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AC06D2-E4A7-5E49-CE52-5F63BD267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49858"/>
              </p:ext>
            </p:extLst>
          </p:nvPr>
        </p:nvGraphicFramePr>
        <p:xfrm>
          <a:off x="9291596" y="2949946"/>
          <a:ext cx="1366365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B3C4955-9567-2704-1EA0-155FAF5CD76D}"/>
              </a:ext>
            </a:extLst>
          </p:cNvPr>
          <p:cNvSpPr txBox="1"/>
          <p:nvPr/>
        </p:nvSpPr>
        <p:spPr>
          <a:xfrm>
            <a:off x="192861" y="2924222"/>
            <a:ext cx="177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</a:t>
            </a:r>
            <a:r>
              <a:rPr lang="en-US" sz="1600" baseline="300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</a:t>
            </a:r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generation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9CE30-9A3B-BD5E-62CF-04DBD8910F03}"/>
              </a:ext>
            </a:extLst>
          </p:cNvPr>
          <p:cNvSpPr txBox="1"/>
          <p:nvPr/>
        </p:nvSpPr>
        <p:spPr>
          <a:xfrm>
            <a:off x="2242622" y="3187710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Fitness score:8.1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21C3DE5-199C-5DB9-964A-5A2ADA914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905915"/>
              </p:ext>
            </p:extLst>
          </p:nvPr>
        </p:nvGraphicFramePr>
        <p:xfrm>
          <a:off x="3588227" y="4310600"/>
          <a:ext cx="136636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D9F14B5-9639-3529-DE62-C24D8E1BD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95891"/>
              </p:ext>
            </p:extLst>
          </p:nvPr>
        </p:nvGraphicFramePr>
        <p:xfrm>
          <a:off x="6958744" y="4310600"/>
          <a:ext cx="1366365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374C766-A456-F624-B156-73840549B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534366"/>
              </p:ext>
            </p:extLst>
          </p:nvPr>
        </p:nvGraphicFramePr>
        <p:xfrm>
          <a:off x="8329013" y="4317013"/>
          <a:ext cx="1366365" cy="274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8E88887-C0B3-241D-B751-DBD164472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63112"/>
              </p:ext>
            </p:extLst>
          </p:nvPr>
        </p:nvGraphicFramePr>
        <p:xfrm>
          <a:off x="4954592" y="4308754"/>
          <a:ext cx="1366365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F89CC46-0F5E-4F81-194F-CD774616EDFF}"/>
              </a:ext>
            </a:extLst>
          </p:cNvPr>
          <p:cNvSpPr txBox="1"/>
          <p:nvPr/>
        </p:nvSpPr>
        <p:spPr>
          <a:xfrm>
            <a:off x="815405" y="4108524"/>
            <a:ext cx="305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</a:t>
            </a:r>
            <a:r>
              <a:rPr lang="en-US" sz="1600" baseline="300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nd</a:t>
            </a:r>
            <a:r>
              <a:rPr lang="en-US" sz="1600" b="1" baseline="300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generation</a:t>
            </a:r>
          </a:p>
          <a:p>
            <a:pPr algn="ctr"/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(before mutate)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817F7-D5BD-4E8D-2DBD-F6ADB483A27B}"/>
              </a:ext>
            </a:extLst>
          </p:cNvPr>
          <p:cNvSpPr txBox="1"/>
          <p:nvPr/>
        </p:nvSpPr>
        <p:spPr>
          <a:xfrm>
            <a:off x="843615" y="5231038"/>
            <a:ext cx="3023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</a:t>
            </a:r>
            <a:r>
              <a:rPr lang="en-US" sz="1600" baseline="300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nd </a:t>
            </a:r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generation</a:t>
            </a:r>
          </a:p>
          <a:p>
            <a:pPr algn="ctr"/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(after mutate)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8FE3AE3-A040-22B7-1CE2-56B0D00CA82D}"/>
              </a:ext>
            </a:extLst>
          </p:cNvPr>
          <p:cNvSpPr/>
          <p:nvPr/>
        </p:nvSpPr>
        <p:spPr>
          <a:xfrm>
            <a:off x="6295794" y="3677959"/>
            <a:ext cx="188658" cy="44296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7E3F1-3BDA-CDE5-6C1C-CED84E92DDAD}"/>
              </a:ext>
            </a:extLst>
          </p:cNvPr>
          <p:cNvSpPr txBox="1"/>
          <p:nvPr/>
        </p:nvSpPr>
        <p:spPr>
          <a:xfrm>
            <a:off x="6358509" y="3669751"/>
            <a:ext cx="14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crossover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80825-739F-9FA3-1542-E6F5398FE2FC}"/>
              </a:ext>
            </a:extLst>
          </p:cNvPr>
          <p:cNvSpPr txBox="1"/>
          <p:nvPr/>
        </p:nvSpPr>
        <p:spPr>
          <a:xfrm>
            <a:off x="6308575" y="4771891"/>
            <a:ext cx="1461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mutation</a:t>
            </a: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3D71824B-DD29-13E1-31FC-53198B6EE01C}"/>
              </a:ext>
            </a:extLst>
          </p:cNvPr>
          <p:cNvSpPr/>
          <p:nvPr/>
        </p:nvSpPr>
        <p:spPr>
          <a:xfrm rot="10800000">
            <a:off x="7817045" y="5841766"/>
            <a:ext cx="189962" cy="22425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4180D78-2E07-4BE2-4254-B17CAA84BAE6}"/>
              </a:ext>
            </a:extLst>
          </p:cNvPr>
          <p:cNvSpPr/>
          <p:nvPr/>
        </p:nvSpPr>
        <p:spPr>
          <a:xfrm>
            <a:off x="6315866" y="4768499"/>
            <a:ext cx="177209" cy="44296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E732E7-8EF4-8867-4DA7-53D03C3447DE}"/>
              </a:ext>
            </a:extLst>
          </p:cNvPr>
          <p:cNvSpPr txBox="1"/>
          <p:nvPr/>
        </p:nvSpPr>
        <p:spPr>
          <a:xfrm>
            <a:off x="5126172" y="3203999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Fitness score:3.5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D8AC26-DE47-0A4F-818A-BC8153C8BD72}"/>
              </a:ext>
            </a:extLst>
          </p:cNvPr>
          <p:cNvSpPr txBox="1"/>
          <p:nvPr/>
        </p:nvSpPr>
        <p:spPr>
          <a:xfrm>
            <a:off x="8210978" y="3184890"/>
            <a:ext cx="2339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Fitness score:5.9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DB6EB-4D56-1EB6-2AC1-24013E136EDD}"/>
              </a:ext>
            </a:extLst>
          </p:cNvPr>
          <p:cNvSpPr txBox="1"/>
          <p:nvPr/>
        </p:nvSpPr>
        <p:spPr>
          <a:xfrm>
            <a:off x="3792424" y="4073859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Offspring #1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1B228-AA18-1716-BB10-7D62F54E0C1F}"/>
              </a:ext>
            </a:extLst>
          </p:cNvPr>
          <p:cNvSpPr txBox="1"/>
          <p:nvPr/>
        </p:nvSpPr>
        <p:spPr>
          <a:xfrm>
            <a:off x="5054294" y="2698349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Parent #2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EC0A7-11A6-FDAD-36E4-4D7EA9645906}"/>
              </a:ext>
            </a:extLst>
          </p:cNvPr>
          <p:cNvSpPr txBox="1"/>
          <p:nvPr/>
        </p:nvSpPr>
        <p:spPr>
          <a:xfrm>
            <a:off x="8110652" y="2714749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Parent #3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ECC798-C541-7372-D63F-9197BF1C4E07}"/>
              </a:ext>
            </a:extLst>
          </p:cNvPr>
          <p:cNvSpPr txBox="1"/>
          <p:nvPr/>
        </p:nvSpPr>
        <p:spPr>
          <a:xfrm>
            <a:off x="3359370" y="5783828"/>
            <a:ext cx="310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Fitness score:9.3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75379-DA59-9464-E7BF-30B84A9AE480}"/>
              </a:ext>
            </a:extLst>
          </p:cNvPr>
          <p:cNvSpPr txBox="1"/>
          <p:nvPr/>
        </p:nvSpPr>
        <p:spPr>
          <a:xfrm>
            <a:off x="7520733" y="5783828"/>
            <a:ext cx="2552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Fitness score:6.2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6C6CE-3800-FD6C-B595-E35E459C2A10}"/>
              </a:ext>
            </a:extLst>
          </p:cNvPr>
          <p:cNvSpPr txBox="1"/>
          <p:nvPr/>
        </p:nvSpPr>
        <p:spPr>
          <a:xfrm>
            <a:off x="2171755" y="2717648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Parent #1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6D5046-46BE-91BE-99D8-3D35C8DF46A1}"/>
              </a:ext>
            </a:extLst>
          </p:cNvPr>
          <p:cNvSpPr txBox="1"/>
          <p:nvPr/>
        </p:nvSpPr>
        <p:spPr>
          <a:xfrm>
            <a:off x="7142855" y="4076664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Offspring #2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D6B8B1-A2DA-48F7-1535-03394C2D974C}"/>
              </a:ext>
            </a:extLst>
          </p:cNvPr>
          <p:cNvSpPr txBox="1"/>
          <p:nvPr/>
        </p:nvSpPr>
        <p:spPr>
          <a:xfrm>
            <a:off x="10623616" y="2975348"/>
            <a:ext cx="11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#N</a:t>
            </a:r>
            <a:endParaRPr lang="en-US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FCB0B8-C52A-D754-9CBC-9BE0C7D09DDB}"/>
              </a:ext>
            </a:extLst>
          </p:cNvPr>
          <p:cNvSpPr txBox="1"/>
          <p:nvPr/>
        </p:nvSpPr>
        <p:spPr>
          <a:xfrm>
            <a:off x="9674792" y="4276637"/>
            <a:ext cx="11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#N</a:t>
            </a:r>
            <a:endParaRPr 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64DE1-46CA-223E-922D-0F1BB1EB1AB0}"/>
              </a:ext>
            </a:extLst>
          </p:cNvPr>
          <p:cNvSpPr txBox="1"/>
          <p:nvPr/>
        </p:nvSpPr>
        <p:spPr>
          <a:xfrm>
            <a:off x="9667035" y="5486020"/>
            <a:ext cx="11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#N</a:t>
            </a:r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F48D7-AEC8-9DF7-B9D3-2A3D8D78D3D0}"/>
              </a:ext>
            </a:extLst>
          </p:cNvPr>
          <p:cNvSpPr txBox="1"/>
          <p:nvPr/>
        </p:nvSpPr>
        <p:spPr>
          <a:xfrm>
            <a:off x="3754379" y="5267736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Offspring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A8288-CAEC-0B2F-F50A-8810B6EB3CB5}"/>
              </a:ext>
            </a:extLst>
          </p:cNvPr>
          <p:cNvSpPr txBox="1"/>
          <p:nvPr/>
        </p:nvSpPr>
        <p:spPr>
          <a:xfrm>
            <a:off x="7134208" y="5289338"/>
            <a:ext cx="233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Offspring #2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8EC7992-C101-CC19-D7D9-346385CF9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837283"/>
              </p:ext>
            </p:extLst>
          </p:nvPr>
        </p:nvGraphicFramePr>
        <p:xfrm>
          <a:off x="3616437" y="5538392"/>
          <a:ext cx="136636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8BE7CAA-EDEA-B294-1F72-BFF8E28C2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80382"/>
              </p:ext>
            </p:extLst>
          </p:nvPr>
        </p:nvGraphicFramePr>
        <p:xfrm>
          <a:off x="6986954" y="5538392"/>
          <a:ext cx="1366365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BDF05B8-2BB0-BABA-A879-617014342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3486"/>
              </p:ext>
            </p:extLst>
          </p:nvPr>
        </p:nvGraphicFramePr>
        <p:xfrm>
          <a:off x="8357223" y="5544805"/>
          <a:ext cx="1366365" cy="274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325B69B-3B0F-B948-E769-6F0996F0A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015667"/>
              </p:ext>
            </p:extLst>
          </p:nvPr>
        </p:nvGraphicFramePr>
        <p:xfrm>
          <a:off x="4982802" y="5536546"/>
          <a:ext cx="1366365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273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96D4064-FFA9-3C42-989A-3B1BC7D8C6F3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47" name="Picture 46" descr="A blue and black logo&#10;&#10;Description automatically generated">
              <a:extLst>
                <a:ext uri="{FF2B5EF4-FFF2-40B4-BE49-F238E27FC236}">
                  <a16:creationId xmlns:a16="http://schemas.microsoft.com/office/drawing/2014/main" id="{889C3003-287A-BED9-E64E-CA7612F8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051541B-7064-8182-DAF3-BA8C4270CD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1112BE-2A62-5124-0A5D-57DC16259835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50" name="object 2">
              <a:extLst>
                <a:ext uri="{FF2B5EF4-FFF2-40B4-BE49-F238E27FC236}">
                  <a16:creationId xmlns:a16="http://schemas.microsoft.com/office/drawing/2014/main" id="{9858059F-5DDE-55C3-6C6C-A3833BC15270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A840124D-4D35-DCC9-9F19-6D7300FB6DCA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52" name="object 2">
              <a:extLst>
                <a:ext uri="{FF2B5EF4-FFF2-40B4-BE49-F238E27FC236}">
                  <a16:creationId xmlns:a16="http://schemas.microsoft.com/office/drawing/2014/main" id="{2B01510F-7311-0930-AA3A-030AE06AE813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Background</a:t>
              </a:r>
            </a:p>
          </p:txBody>
        </p:sp>
        <p:sp>
          <p:nvSpPr>
            <p:cNvPr id="53" name="object 2">
              <a:extLst>
                <a:ext uri="{FF2B5EF4-FFF2-40B4-BE49-F238E27FC236}">
                  <a16:creationId xmlns:a16="http://schemas.microsoft.com/office/drawing/2014/main" id="{42741E1B-6575-C196-7B1D-8BABBD7FC125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42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ADCA-8B8A-201D-DCCD-8E719419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Offspring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F8CD0E-999B-2C14-2B7D-C07DB5BDF8ED}"/>
              </a:ext>
            </a:extLst>
          </p:cNvPr>
          <p:cNvSpPr txBox="1">
            <a:spLocks/>
          </p:cNvSpPr>
          <p:nvPr/>
        </p:nvSpPr>
        <p:spPr>
          <a:xfrm>
            <a:off x="917773" y="1612012"/>
            <a:ext cx="5257800" cy="445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Tournament Selection: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Two individuals are randomly selected, and the one with the highest fitness becomes the first parent. The second parent is selected similarly.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Ensures population diversity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Crossover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Randomly selecting a division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BFFE93-2E4D-071E-C100-2C4FE740A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9069" y="1612012"/>
                <a:ext cx="5257800" cy="5167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u="sng"/>
                  <a:t>Roulette Wheel Selection: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</a:rPr>
                  <a:t>Individuals with higher fitness have a higher chance of being selected as parents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Gives preference to high-fitness individuals.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Individual probability: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𝑓𝑖𝑡𝑛𝑒𝑠𝑠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𝑣𝑎𝑙𝑢𝑒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𝑓𝑖𝑡𝑛𝑒𝑠𝑠</m:t>
                            </m:r>
                          </m:e>
                        </m:nary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BFFE93-2E4D-071E-C100-2C4FE740A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069" y="1612012"/>
                <a:ext cx="5257800" cy="5167312"/>
              </a:xfrm>
              <a:prstGeom prst="rect">
                <a:avLst/>
              </a:prstGeom>
              <a:blipFill>
                <a:blip r:embed="rId3"/>
                <a:stretch>
                  <a:fillRect l="-1738" t="-1651" r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0E1A4A0-A0E7-099F-09AE-FF0616DD4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64313"/>
              </p:ext>
            </p:extLst>
          </p:nvPr>
        </p:nvGraphicFramePr>
        <p:xfrm>
          <a:off x="1819104" y="5220700"/>
          <a:ext cx="1751260" cy="274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180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421698718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729942156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8918FE0-02C4-199A-EBDE-720072521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2305"/>
              </p:ext>
            </p:extLst>
          </p:nvPr>
        </p:nvGraphicFramePr>
        <p:xfrm>
          <a:off x="3833105" y="5235152"/>
          <a:ext cx="1751260" cy="274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0180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4199502551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95773374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0CF08E-F559-EC70-09D3-7D3AB52094AE}"/>
              </a:ext>
            </a:extLst>
          </p:cNvPr>
          <p:cNvSpPr txBox="1"/>
          <p:nvPr/>
        </p:nvSpPr>
        <p:spPr>
          <a:xfrm>
            <a:off x="641373" y="5197331"/>
            <a:ext cx="119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Parents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923C4F-B9F0-3DF4-BA95-7C9175BB3D0E}"/>
              </a:ext>
            </a:extLst>
          </p:cNvPr>
          <p:cNvCxnSpPr>
            <a:cxnSpLocks/>
          </p:cNvCxnSpPr>
          <p:nvPr/>
        </p:nvCxnSpPr>
        <p:spPr>
          <a:xfrm>
            <a:off x="4339986" y="5173194"/>
            <a:ext cx="0" cy="369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9B9AC0-0A60-3119-C0F9-08C76EFED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14039"/>
              </p:ext>
            </p:extLst>
          </p:nvPr>
        </p:nvGraphicFramePr>
        <p:xfrm>
          <a:off x="1819104" y="5742726"/>
          <a:ext cx="1751260" cy="274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180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421698718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729942156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41561D1-B554-C1BB-AAAE-36369BFCFFCF}"/>
              </a:ext>
            </a:extLst>
          </p:cNvPr>
          <p:cNvSpPr txBox="1"/>
          <p:nvPr/>
        </p:nvSpPr>
        <p:spPr>
          <a:xfrm>
            <a:off x="629046" y="5695220"/>
            <a:ext cx="119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Offspring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7A7762-456C-ABE8-42A7-83D69F1F863B}"/>
              </a:ext>
            </a:extLst>
          </p:cNvPr>
          <p:cNvCxnSpPr>
            <a:cxnSpLocks/>
          </p:cNvCxnSpPr>
          <p:nvPr/>
        </p:nvCxnSpPr>
        <p:spPr>
          <a:xfrm>
            <a:off x="2297826" y="5158746"/>
            <a:ext cx="0" cy="369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940017-5DD3-17B6-D755-64508E39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72435"/>
              </p:ext>
            </p:extLst>
          </p:nvPr>
        </p:nvGraphicFramePr>
        <p:xfrm>
          <a:off x="3833105" y="5742726"/>
          <a:ext cx="1751260" cy="274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0180">
                  <a:extLst>
                    <a:ext uri="{9D8B030D-6E8A-4147-A177-3AD203B41FA5}">
                      <a16:colId xmlns:a16="http://schemas.microsoft.com/office/drawing/2014/main" val="338841018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195721845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2989171996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392942252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703480677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4199502551"/>
                    </a:ext>
                  </a:extLst>
                </a:gridCol>
                <a:gridCol w="250180">
                  <a:extLst>
                    <a:ext uri="{9D8B030D-6E8A-4147-A177-3AD203B41FA5}">
                      <a16:colId xmlns:a16="http://schemas.microsoft.com/office/drawing/2014/main" val="95773374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83826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13777B-08D9-12AC-52F5-F91B0D404598}"/>
              </a:ext>
            </a:extLst>
          </p:cNvPr>
          <p:cNvCxnSpPr>
            <a:cxnSpLocks/>
          </p:cNvCxnSpPr>
          <p:nvPr/>
        </p:nvCxnSpPr>
        <p:spPr>
          <a:xfrm>
            <a:off x="4339986" y="5695220"/>
            <a:ext cx="0" cy="369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AC2EEC-BF9D-44E1-902A-78E8D05B9522}"/>
              </a:ext>
            </a:extLst>
          </p:cNvPr>
          <p:cNvCxnSpPr>
            <a:cxnSpLocks/>
          </p:cNvCxnSpPr>
          <p:nvPr/>
        </p:nvCxnSpPr>
        <p:spPr>
          <a:xfrm>
            <a:off x="2297826" y="5680772"/>
            <a:ext cx="0" cy="369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nalogy of Roulette Wheel Selection 2) One point crossover operator is... |  Download Scientific Diagram">
            <a:extLst>
              <a:ext uri="{FF2B5EF4-FFF2-40B4-BE49-F238E27FC236}">
                <a16:creationId xmlns:a16="http://schemas.microsoft.com/office/drawing/2014/main" id="{53711DC2-09D0-7CC8-EBFC-B129657A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02" y="4195668"/>
            <a:ext cx="2421605" cy="21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1779E9F-B9FB-3512-D06A-573952098D80}"/>
              </a:ext>
            </a:extLst>
          </p:cNvPr>
          <p:cNvGrpSpPr/>
          <p:nvPr/>
        </p:nvGrpSpPr>
        <p:grpSpPr>
          <a:xfrm>
            <a:off x="0" y="6319455"/>
            <a:ext cx="12192000" cy="459869"/>
            <a:chOff x="0" y="6319455"/>
            <a:chExt cx="12192000" cy="459869"/>
          </a:xfrm>
        </p:grpSpPr>
        <p:pic>
          <p:nvPicPr>
            <p:cNvPr id="11" name="Picture 10" descr="A blue and black logo&#10;&#10;Description automatically generated">
              <a:extLst>
                <a:ext uri="{FF2B5EF4-FFF2-40B4-BE49-F238E27FC236}">
                  <a16:creationId xmlns:a16="http://schemas.microsoft.com/office/drawing/2014/main" id="{E3396D72-AFBD-2CC2-5367-A286B4F20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28" y="6435097"/>
              <a:ext cx="1458243" cy="34422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3BEFEB-0515-6058-B101-7818EF1CB64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455"/>
              <a:ext cx="12192000" cy="0"/>
            </a:xfrm>
            <a:prstGeom prst="line">
              <a:avLst/>
            </a:prstGeom>
            <a:ln w="19050">
              <a:solidFill>
                <a:srgbClr val="2B27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17C97-2536-1734-930D-860B5F970981}"/>
              </a:ext>
            </a:extLst>
          </p:cNvPr>
          <p:cNvGrpSpPr/>
          <p:nvPr/>
        </p:nvGrpSpPr>
        <p:grpSpPr>
          <a:xfrm>
            <a:off x="0" y="-11289"/>
            <a:ext cx="12192001" cy="457200"/>
            <a:chOff x="-324644" y="2222500"/>
            <a:chExt cx="22261687" cy="1302327"/>
          </a:xfrm>
        </p:grpSpPr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58636CD9-EFFE-F9EB-2AE5-F15DE1B3E998}"/>
                </a:ext>
              </a:extLst>
            </p:cNvPr>
            <p:cNvSpPr/>
            <p:nvPr/>
          </p:nvSpPr>
          <p:spPr>
            <a:xfrm>
              <a:off x="-324644" y="2222500"/>
              <a:ext cx="5600192" cy="1302327"/>
            </a:xfrm>
            <a:prstGeom prst="homePlate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Introduction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A755FB1A-29C1-7B85-FDAA-384C855366A9}"/>
                </a:ext>
              </a:extLst>
            </p:cNvPr>
            <p:cNvSpPr/>
            <p:nvPr/>
          </p:nvSpPr>
          <p:spPr>
            <a:xfrm>
              <a:off x="15977163" y="2222500"/>
              <a:ext cx="5959880" cy="1302327"/>
            </a:xfrm>
            <a:prstGeom prst="chevron">
              <a:avLst>
                <a:gd name="adj" fmla="val 0"/>
              </a:avLst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Product</a:t>
              </a:r>
              <a:endParaRPr b="1">
                <a:solidFill>
                  <a:srgbClr val="2B2765"/>
                </a:solidFill>
              </a:endParaRPr>
            </a:p>
          </p:txBody>
        </p:sp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57199A7A-6307-5E2B-5844-6620E54E32AB}"/>
                </a:ext>
              </a:extLst>
            </p:cNvPr>
            <p:cNvSpPr/>
            <p:nvPr/>
          </p:nvSpPr>
          <p:spPr>
            <a:xfrm>
              <a:off x="4878267" y="2222500"/>
              <a:ext cx="5959883" cy="1302327"/>
            </a:xfrm>
            <a:prstGeom prst="chevron">
              <a:avLst/>
            </a:prstGeom>
            <a:solidFill>
              <a:srgbClr val="2B2765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Background</a:t>
              </a:r>
            </a:p>
          </p:txBody>
        </p:sp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E37917A-76D9-E27E-0598-45EABDAA891C}"/>
                </a:ext>
              </a:extLst>
            </p:cNvPr>
            <p:cNvSpPr/>
            <p:nvPr/>
          </p:nvSpPr>
          <p:spPr>
            <a:xfrm>
              <a:off x="10414559" y="2222500"/>
              <a:ext cx="5986191" cy="1302327"/>
            </a:xfrm>
            <a:prstGeom prst="chevron">
              <a:avLst/>
            </a:prstGeom>
            <a:solidFill>
              <a:srgbClr val="FFFFFF"/>
            </a:solidFill>
            <a:ln w="19050">
              <a:solidFill>
                <a:srgbClr val="2B2765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n-US" b="1">
                  <a:solidFill>
                    <a:srgbClr val="2B2765"/>
                  </a:solidFill>
                </a:rPr>
                <a:t>Propose solution </a:t>
              </a:r>
              <a:endParaRPr b="1">
                <a:solidFill>
                  <a:srgbClr val="2B2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07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Microsoft Office PowerPoint</Application>
  <PresentationFormat>Widescreen</PresentationFormat>
  <Paragraphs>384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Bahnschrift SemiBold SemiConden</vt:lpstr>
      <vt:lpstr>Calibri</vt:lpstr>
      <vt:lpstr>Calibri Light</vt:lpstr>
      <vt:lpstr>Cambria Math</vt:lpstr>
      <vt:lpstr>Cascadia Code SemiBold</vt:lpstr>
      <vt:lpstr>Google Sans</vt:lpstr>
      <vt:lpstr>sohne</vt:lpstr>
      <vt:lpstr>Söhne</vt:lpstr>
      <vt:lpstr>source-serif-pro</vt:lpstr>
      <vt:lpstr>Times New Roman</vt:lpstr>
      <vt:lpstr>ui-sans-serif</vt:lpstr>
      <vt:lpstr>Office Theme</vt:lpstr>
      <vt:lpstr>Enhancing Electric Vehicle Routing Efficiency Through K-Means Clustering and Genetic Algorithm Optimization </vt:lpstr>
      <vt:lpstr>Motivation</vt:lpstr>
      <vt:lpstr>The problem</vt:lpstr>
      <vt:lpstr>Project Objectives</vt:lpstr>
      <vt:lpstr>Background</vt:lpstr>
      <vt:lpstr>Clustering</vt:lpstr>
      <vt:lpstr> K-Means Algorithm</vt:lpstr>
      <vt:lpstr>Genetic Algorithm</vt:lpstr>
      <vt:lpstr>Offspring generation</vt:lpstr>
      <vt:lpstr>Propose solution </vt:lpstr>
      <vt:lpstr>Propose solution </vt:lpstr>
      <vt:lpstr>Propose solution </vt:lpstr>
      <vt:lpstr>1. Clustering</vt:lpstr>
      <vt:lpstr>2. Genetic algorithm </vt:lpstr>
      <vt:lpstr>2. Genetic algorithm </vt:lpstr>
      <vt:lpstr>Product</vt:lpstr>
      <vt:lpstr>PowerPoint Presentation</vt:lpstr>
      <vt:lpstr>PowerPoint Presentation</vt:lpstr>
      <vt:lpstr>Flow chart</vt:lpstr>
      <vt:lpstr>Use Case diagram</vt:lpstr>
      <vt:lpstr>Contribution of our solution</vt:lpstr>
      <vt:lpstr>Verification plan </vt:lpstr>
      <vt:lpstr>Expected achievements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Electric Vehicle Routing Efficiency Through K-Means Clustering and Genetic Algorithm Optimization </dc:title>
  <dc:creator>יובל גבאי</dc:creator>
  <cp:lastModifiedBy>יובל גבאי</cp:lastModifiedBy>
  <cp:revision>1</cp:revision>
  <dcterms:created xsi:type="dcterms:W3CDTF">2024-05-16T14:47:41Z</dcterms:created>
  <dcterms:modified xsi:type="dcterms:W3CDTF">2024-05-25T19:11:03Z</dcterms:modified>
</cp:coreProperties>
</file>